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8" Type="http://schemas.openxmlformats.org/officeDocument/2006/relationships/viewProps" Target="viewProps.xml" /><Relationship Id="rId27" Type="http://schemas.openxmlformats.org/officeDocument/2006/relationships/presProps" Target="presProps.xml" /><Relationship Id="rId1" Type="http://schemas.openxmlformats.org/officeDocument/2006/relationships/slideMaster" Target="slideMasters/slideMaster1.xml" /><Relationship Id="rId30" Type="http://schemas.openxmlformats.org/officeDocument/2006/relationships/tableStyles" Target="tableStyles.xml" /><Relationship Id="rId2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6.png" /></Relationships>
</file>

<file path=ppt/slides/_rels/slide11.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7.png" /></Relationships>
</file>

<file path=ppt/slides/_rels/slide12.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8.png"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9.png" /></Relationships>
</file>

<file path=ppt/slides/_rels/slide16.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10.png" /></Relationships>
</file>

<file path=ppt/slides/_rels/slide17.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11.png" /></Relationships>
</file>

<file path=ppt/slides/_rels/slide1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12.png"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slide" Target="slide21.xml" /></Relationships>
</file>

<file path=ppt/slides/_rels/slide21.xml.rels><?xml version="1.0" encoding="UTF-8"?><Relationships xmlns="http://schemas.openxmlformats.org/package/2006/relationships"><Relationship Id="rId1" Type="http://schemas.openxmlformats.org/officeDocument/2006/relationships/slideLayout" Target="../slideLayouts/slideLayout8.xml" /></Relationships>
</file>

<file path=ppt/slides/_rels/slide22.xml.rels><?xml version="1.0" encoding="UTF-8"?><Relationships xmlns="http://schemas.openxmlformats.org/package/2006/relationships"><Relationship Id="rId1" Type="http://schemas.openxmlformats.org/officeDocument/2006/relationships/slideLayout" Target="../slideLayouts/slideLayout8.xml" /></Relationships>
</file>

<file path=ppt/slides/_rels/slide23.xml.rels><?xml version="1.0" encoding="UTF-8"?><Relationships xmlns="http://schemas.openxmlformats.org/package/2006/relationships"><Relationship Id="rId1" Type="http://schemas.openxmlformats.org/officeDocument/2006/relationships/slideLayout" Target="../slideLayouts/slideLayout8.xml" /></Relationships>
</file>

<file path=ppt/slides/_rels/slide24.xml.rels><?xml version="1.0" encoding="UTF-8"?><Relationships xmlns="http://schemas.openxmlformats.org/package/2006/relationships"><Relationship Id="rId1" Type="http://schemas.openxmlformats.org/officeDocument/2006/relationships/slideLayout" Target="../slideLayouts/slideLayout8.xml" /></Relationships>
</file>

<file path=ppt/slides/_rels/slide2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1.png" /></Relationships>
</file>

<file path=ppt/slides/_rels/slide6.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2.png" /></Relationships>
</file>

<file path=ppt/slides/_rels/slide7.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3.png" /></Relationships>
</file>

<file path=ppt/slides/_rels/slide8.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4.png" /></Relationships>
</file>

<file path=ppt/slides/_rels/slide9.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5.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Typst Render</a:t>
            </a:r>
          </a:p>
        </p:txBody>
      </p:sp>
      <p:sp>
        <p:nvSpPr>
          <p:cNvPr id="3" name="Subtitle 2"/>
          <p:cNvSpPr>
            <a:spLocks noGrp="1"/>
          </p:cNvSpPr>
          <p:nvPr>
            <p:ph idx="1" type="subTitle"/>
          </p:nvPr>
        </p:nvSpPr>
        <p:spPr>
          <a:xfrm>
            <a:off x="1371600" y="2914650"/>
            <a:ext cx="6400800" cy="1314450"/>
          </a:xfrm>
        </p:spPr>
        <p:txBody>
          <a:bodyPr/>
          <a:lstStyle/>
          <a:p>
            <a:pPr lvl="0" indent="0" marL="0">
              <a:buNone/>
            </a:pPr>
            <a:r>
              <a:rPr/>
              <a:t>Quarto Extension</a:t>
            </a:r>
            <a:br/>
            <a:br/>
            <a:r>
              <a:rPr/>
              <a:t>Mickaël CANOUIL, </a:t>
            </a:r>
            <a:r>
              <a:rPr i="1"/>
              <a:t>Ph.D.</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Echo and Eval Control</a:t>
            </a:r>
          </a:p>
        </p:txBody>
      </p:sp>
      <p:sp>
        <p:nvSpPr>
          <p:cNvPr id="4" name="Text Placeholder 3"/>
          <p:cNvSpPr>
            <a:spLocks noGrp="1"/>
          </p:cNvSpPr>
          <p:nvPr>
            <p:ph idx="2" sz="half" type="body"/>
          </p:nvPr>
        </p:nvSpPr>
        <p:spPr/>
        <p:txBody>
          <a:bodyPr/>
          <a:lstStyle/>
          <a:p>
            <a:pPr lvl="0" indent="0" marL="0">
              <a:buNone/>
            </a:pPr>
            <a:r>
              <a:rPr/>
              <a:t>The </a:t>
            </a:r>
            <a:r>
              <a:rPr>
                <a:latin typeface="Courier"/>
              </a:rPr>
              <a:t>echo</a:t>
            </a:r>
            <a:r>
              <a:rPr/>
              <a:t> and </a:t>
            </a:r>
            <a:r>
              <a:rPr>
                <a:latin typeface="Courier"/>
              </a:rPr>
              <a:t>eval</a:t>
            </a:r>
            <a:r>
              <a:rPr/>
              <a:t> options control whether source code is displayed and whether the block is compiled.</a:t>
            </a:r>
          </a:p>
          <a:p>
            <a:pPr lvl="0" indent="0" marL="0">
              <a:spcBef>
                <a:spcPts val="3000"/>
              </a:spcBef>
              <a:buNone/>
            </a:pPr>
            <a:r>
              <a:rPr b="1"/>
              <a:t>Echo: Source Code Alongside Output</a:t>
            </a:r>
          </a:p>
          <a:p>
            <a:pPr lvl="0" indent="0" marL="0">
              <a:buNone/>
            </a:pPr>
            <a:r>
              <a:rPr/>
              <a:t>Show the source code followed by the rendered output with </a:t>
            </a:r>
            <a:r>
              <a:rPr>
                <a:latin typeface="Courier"/>
              </a:rPr>
              <a:t>echo: true</a:t>
            </a:r>
            <a:r>
              <a:rPr/>
              <a:t>:</a:t>
            </a:r>
          </a:p>
          <a:p>
            <a:pPr lvl="0" indent="0">
              <a:buNone/>
            </a:pPr>
            <a:r>
              <a:rPr b="1">
                <a:solidFill>
                  <a:srgbClr val="007020"/>
                </a:solidFill>
                <a:latin typeface="Courier"/>
              </a:rPr>
              <a:t>#set</a:t>
            </a:r>
            <a:r>
              <a:rPr>
                <a:latin typeface="Courier"/>
              </a:rPr>
              <a:t> </a:t>
            </a:r>
            <a:r>
              <a:rPr>
                <a:solidFill>
                  <a:srgbClr val="19177C"/>
                </a:solidFill>
                <a:latin typeface="Courier"/>
              </a:rPr>
              <a:t>text</a:t>
            </a:r>
            <a:r>
              <a:rPr>
                <a:solidFill>
                  <a:srgbClr val="666666"/>
                </a:solidFill>
                <a:latin typeface="Courier"/>
              </a:rPr>
              <a:t>(</a:t>
            </a:r>
            <a:r>
              <a:rPr>
                <a:latin typeface="Courier"/>
              </a:rPr>
              <a:t>size</a:t>
            </a:r>
            <a:r>
              <a:rPr>
                <a:solidFill>
                  <a:srgbClr val="666666"/>
                </a:solidFill>
                <a:latin typeface="Courier"/>
              </a:rPr>
              <a:t>:</a:t>
            </a:r>
            <a:r>
              <a:rPr>
                <a:latin typeface="Courier"/>
              </a:rPr>
              <a:t> </a:t>
            </a:r>
            <a:r>
              <a:rPr>
                <a:solidFill>
                  <a:srgbClr val="40A070"/>
                </a:solidFill>
                <a:latin typeface="Courier"/>
              </a:rPr>
              <a:t>14pt</a:t>
            </a:r>
            <a:r>
              <a:rPr>
                <a:solidFill>
                  <a:srgbClr val="666666"/>
                </a:solidFill>
                <a:latin typeface="Courier"/>
              </a:rPr>
              <a:t>)</a:t>
            </a:r>
            <a:br/>
            <a:r>
              <a:rPr>
                <a:solidFill>
                  <a:srgbClr val="BB6688"/>
                </a:solidFill>
                <a:latin typeface="Courier"/>
              </a:rPr>
              <a:t>$ sum_(k=0)^n k = (n(n+1))/2 $</a:t>
            </a:r>
          </a:p>
        </p:txBody>
      </p:sp>
      <p:pic>
        <p:nvPicPr>
          <p:cNvPr descr=".quarto/typst-render/example/typst-block-5-fd153ce71.png" id="0" name="Picture 1"/>
          <p:cNvPicPr>
            <a:picLocks noGrp="1" noChangeAspect="1"/>
          </p:cNvPicPr>
          <p:nvPr/>
        </p:nvPicPr>
        <p:blipFill>
          <a:blip r:embed="rId2"/>
          <a:stretch>
            <a:fillRect/>
          </a:stretch>
        </p:blipFill>
        <p:spPr bwMode="auto">
          <a:xfrm>
            <a:off x="3568700" y="1054100"/>
            <a:ext cx="5105400" cy="21717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Echo: Fenced Source Code</a:t>
            </a:r>
          </a:p>
          <a:p>
            <a:pPr lvl="0" indent="0" marL="0">
              <a:buNone/>
            </a:pPr>
            <a:r>
              <a:rPr/>
              <a:t>Use </a:t>
            </a:r>
            <a:r>
              <a:rPr>
                <a:latin typeface="Courier"/>
              </a:rPr>
              <a:t>echo: fenced</a:t>
            </a:r>
            <a:r>
              <a:rPr/>
              <a:t> to display source code wrapped in fenced code block markers (</a:t>
            </a:r>
            <a:r>
              <a:rPr>
                <a:latin typeface="Courier"/>
              </a:rPr>
              <a:t>```{typst}</a:t>
            </a:r>
            <a:r>
              <a:rPr/>
              <a:t>), including any comment+pipe options (except </a:t>
            </a:r>
            <a:r>
              <a:rPr>
                <a:latin typeface="Courier"/>
              </a:rPr>
              <a:t>echo</a:t>
            </a:r>
            <a:r>
              <a:rPr/>
              <a:t> itself). This mirrors Quarto’s native </a:t>
            </a:r>
            <a:r>
              <a:rPr>
                <a:latin typeface="Courier"/>
              </a:rPr>
              <a:t>echo: fenced</a:t>
            </a:r>
            <a:r>
              <a:rPr/>
              <a:t> behaviour for computational cells.</a:t>
            </a:r>
          </a:p>
          <a:p>
            <a:pPr lvl="0" indent="0">
              <a:buNone/>
            </a:pPr>
            <a:r>
              <a:rPr b="1" i="1">
                <a:solidFill>
                  <a:srgbClr val="60A0B0"/>
                </a:solidFill>
                <a:latin typeface="Courier"/>
              </a:rPr>
              <a:t>```{typst}</a:t>
            </a:r>
            <a:br/>
            <a:r>
              <a:rPr b="1" i="1">
                <a:solidFill>
                  <a:srgbClr val="60A0B0"/>
                </a:solidFill>
                <a:latin typeface="Courier"/>
              </a:rPr>
              <a:t>#set text(size: 14pt)</a:t>
            </a:r>
            <a:br/>
            <a:r>
              <a:rPr b="1" i="1">
                <a:solidFill>
                  <a:srgbClr val="60A0B0"/>
                </a:solidFill>
                <a:latin typeface="Courier"/>
              </a:rPr>
              <a:t>$ integral_0^infinity e^(-x) d x = 1 $</a:t>
            </a:r>
            <a:br/>
            <a:r>
              <a:rPr b="1" i="1">
                <a:solidFill>
                  <a:srgbClr val="60A0B0"/>
                </a:solidFill>
                <a:latin typeface="Courier"/>
              </a:rPr>
              <a:t>```</a:t>
            </a:r>
          </a:p>
        </p:txBody>
      </p:sp>
      <p:pic>
        <p:nvPicPr>
          <p:cNvPr descr=".quarto/typst-render/example/typst-block-6-e9bad0451.png" id="0" name="Picture 1"/>
          <p:cNvPicPr>
            <a:picLocks noGrp="1" noChangeAspect="1"/>
          </p:cNvPicPr>
          <p:nvPr/>
        </p:nvPicPr>
        <p:blipFill>
          <a:blip r:embed="rId2"/>
          <a:stretch>
            <a:fillRect/>
          </a:stretch>
        </p:blipFill>
        <p:spPr bwMode="auto">
          <a:xfrm>
            <a:off x="3568700" y="952500"/>
            <a:ext cx="5105400" cy="23876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Eval: Source Only (No Compilation)</a:t>
            </a:r>
          </a:p>
          <a:p>
            <a:pPr lvl="0" indent="0" marL="0">
              <a:buNone/>
            </a:pPr>
            <a:r>
              <a:rPr/>
              <a:t>Display the source code without compiling with </a:t>
            </a:r>
            <a:r>
              <a:rPr>
                <a:latin typeface="Courier"/>
              </a:rPr>
              <a:t>eval: false</a:t>
            </a:r>
            <a:r>
              <a:rPr/>
              <a:t>:</a:t>
            </a:r>
          </a:p>
          <a:p>
            <a:pPr lvl="0" indent="0">
              <a:buNone/>
            </a:pPr>
            <a:r>
              <a:rPr b="1" i="1">
                <a:solidFill>
                  <a:srgbClr val="60A0B0"/>
                </a:solidFill>
                <a:latin typeface="Courier"/>
              </a:rPr>
              <a:t>```{typst}</a:t>
            </a:r>
            <a:br/>
            <a:r>
              <a:rPr b="1" i="1">
                <a:solidFill>
                  <a:srgbClr val="60A0B0"/>
                </a:solidFill>
                <a:latin typeface="Courier"/>
              </a:rPr>
              <a:t>//| eval: false</a:t>
            </a:r>
            <a:br/>
            <a:r>
              <a:rPr b="1" i="1">
                <a:solidFill>
                  <a:srgbClr val="60A0B0"/>
                </a:solidFill>
                <a:latin typeface="Courier"/>
              </a:rPr>
              <a:t>#import "@preview/cetz:0.4.2": canvas, draw</a:t>
            </a:r>
            <a:br/>
            <a:r>
              <a:rPr b="1" i="1">
                <a:solidFill>
                  <a:srgbClr val="60A0B0"/>
                </a:solidFill>
                <a:latin typeface="Courier"/>
              </a:rPr>
              <a:t>#canvas({</a:t>
            </a:r>
            <a:br/>
            <a:r>
              <a:rPr b="1" i="1">
                <a:solidFill>
                  <a:srgbClr val="60A0B0"/>
                </a:solidFill>
                <a:latin typeface="Courier"/>
              </a:rPr>
              <a:t>  draw.circle((0, 0), radius: 1)</a:t>
            </a:r>
            <a:br/>
            <a:r>
              <a:rPr b="1" i="1">
                <a:solidFill>
                  <a:srgbClr val="60A0B0"/>
                </a:solidFill>
                <a:latin typeface="Courier"/>
              </a:rPr>
              <a:t>  draw.line((-1, 0), (1, 0))</a:t>
            </a:r>
            <a:br/>
            <a:r>
              <a:rPr b="1" i="1">
                <a:solidFill>
                  <a:srgbClr val="60A0B0"/>
                </a:solidFill>
                <a:latin typeface="Courier"/>
              </a:rPr>
              <a:t>})</a:t>
            </a:r>
            <a:br/>
            <a:r>
              <a:rPr b="1" i="1">
                <a:solidFill>
                  <a:srgbClr val="60A0B0"/>
                </a:solidFill>
                <a:latin typeface="Courier"/>
              </a:rPr>
              <a:t>```</a:t>
            </a:r>
          </a:p>
          <a:p>
            <a:pPr lvl="0" indent="0" marL="0">
              <a:buNone/>
            </a:pPr>
            <a:r>
              <a:rPr/>
              <a:t>With </a:t>
            </a:r>
            <a:r>
              <a:rPr>
                <a:latin typeface="Courier"/>
              </a:rPr>
              <a:t>eval: true</a:t>
            </a:r>
            <a:r>
              <a:rPr/>
              <a:t> (the default), the block is compiled:</a:t>
            </a:r>
          </a:p>
          <a:p>
            <a:pPr lvl="0" indent="0">
              <a:buNone/>
            </a:pPr>
            <a:r>
              <a:rPr b="1" i="1">
                <a:solidFill>
                  <a:srgbClr val="60A0B0"/>
                </a:solidFill>
                <a:latin typeface="Courier"/>
              </a:rPr>
              <a:t>```{typst}</a:t>
            </a:r>
            <a:br/>
            <a:r>
              <a:rPr b="1" i="1">
                <a:solidFill>
                  <a:srgbClr val="60A0B0"/>
                </a:solidFill>
                <a:latin typeface="Courier"/>
              </a:rPr>
              <a:t>//| eval: true</a:t>
            </a:r>
            <a:br/>
            <a:r>
              <a:rPr b="1" i="1">
                <a:solidFill>
                  <a:srgbClr val="60A0B0"/>
                </a:solidFill>
                <a:latin typeface="Courier"/>
              </a:rPr>
              <a:t>#import "@preview/cetz:0.4.2": canvas, draw</a:t>
            </a:r>
            <a:br/>
            <a:r>
              <a:rPr b="1" i="1">
                <a:solidFill>
                  <a:srgbClr val="60A0B0"/>
                </a:solidFill>
                <a:latin typeface="Courier"/>
              </a:rPr>
              <a:t>#canvas({</a:t>
            </a:r>
            <a:br/>
            <a:r>
              <a:rPr b="1" i="1">
                <a:solidFill>
                  <a:srgbClr val="60A0B0"/>
                </a:solidFill>
                <a:latin typeface="Courier"/>
              </a:rPr>
              <a:t>  draw.circle((0, 0), radius: 1)</a:t>
            </a:r>
            <a:br/>
            <a:r>
              <a:rPr b="1" i="1">
                <a:solidFill>
                  <a:srgbClr val="60A0B0"/>
                </a:solidFill>
                <a:latin typeface="Courier"/>
              </a:rPr>
              <a:t>  draw.line((-1, 0), (1, 0))</a:t>
            </a:r>
            <a:br/>
            <a:r>
              <a:rPr b="1" i="1">
                <a:solidFill>
                  <a:srgbClr val="60A0B0"/>
                </a:solidFill>
                <a:latin typeface="Courier"/>
              </a:rPr>
              <a:t>})</a:t>
            </a:r>
            <a:br/>
            <a:r>
              <a:rPr b="1" i="1">
                <a:solidFill>
                  <a:srgbClr val="60A0B0"/>
                </a:solidFill>
                <a:latin typeface="Courier"/>
              </a:rPr>
              <a:t>```</a:t>
            </a:r>
          </a:p>
        </p:txBody>
      </p:sp>
      <p:pic>
        <p:nvPicPr>
          <p:cNvPr descr=".quarto/typst-render/example/typst-block-7-937142791.png" id="0" name="Picture 1"/>
          <p:cNvPicPr>
            <a:picLocks noGrp="1" noChangeAspect="1"/>
          </p:cNvPicPr>
          <p:nvPr/>
        </p:nvPicPr>
        <p:blipFill>
          <a:blip r:embed="rId2"/>
          <a:stretch>
            <a:fillRect/>
          </a:stretch>
        </p:blipFill>
        <p:spPr bwMode="auto">
          <a:xfrm>
            <a:off x="4191000" y="203200"/>
            <a:ext cx="3873500" cy="38735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spcBef>
                <a:spcPts val="3000"/>
              </a:spcBef>
              <a:buNone/>
            </a:pPr>
            <a:r>
              <a:rPr b="1"/>
              <a:t>Hidden Block</a:t>
            </a:r>
          </a:p>
          <a:p>
            <a:pPr lvl="0" indent="0" marL="0">
              <a:buNone/>
            </a:pPr>
            <a:r>
              <a:rPr/>
              <a:t>Setting </a:t>
            </a:r>
            <a:r>
              <a:rPr>
                <a:latin typeface="Courier"/>
              </a:rPr>
              <a:t>eval: false</a:t>
            </a:r>
            <a:r>
              <a:rPr/>
              <a:t> and </a:t>
            </a:r>
            <a:r>
              <a:rPr>
                <a:latin typeface="Courier"/>
              </a:rPr>
              <a:t>echo: false</a:t>
            </a:r>
            <a:r>
              <a:rPr/>
              <a:t> hides the block entirely. Nothing is rendered.</a:t>
            </a:r>
          </a:p>
          <a:p>
            <a:pPr lvl="0" indent="0" marL="0">
              <a:spcBef>
                <a:spcPts val="3000"/>
              </a:spcBef>
              <a:buNone/>
            </a:pPr>
            <a:r>
              <a:rPr b="1"/>
              <a:t>Include: Suppress All Output</a:t>
            </a:r>
          </a:p>
          <a:p>
            <a:pPr lvl="0" indent="0" marL="0">
              <a:buNone/>
            </a:pPr>
            <a:r>
              <a:rPr/>
              <a:t>Setting </a:t>
            </a:r>
            <a:r>
              <a:rPr>
                <a:latin typeface="Courier"/>
              </a:rPr>
              <a:t>include: false</a:t>
            </a:r>
            <a:r>
              <a:rPr/>
              <a:t> suppresses all output (both source and rendered image). The block is completely hidden from the document, regardless of other options.</a:t>
            </a:r>
          </a:p>
          <a:p>
            <a:pPr lvl="0" indent="0" marL="0">
              <a:spcBef>
                <a:spcPts val="3000"/>
              </a:spcBef>
              <a:buNone/>
            </a:pPr>
            <a:r>
              <a:rPr b="1"/>
              <a:t>Output: Suppress Rendered Output</a:t>
            </a:r>
          </a:p>
          <a:p>
            <a:pPr lvl="0" indent="0" marL="0">
              <a:buNone/>
            </a:pPr>
            <a:r>
              <a:rPr/>
              <a:t>Setting </a:t>
            </a:r>
            <a:r>
              <a:rPr>
                <a:latin typeface="Courier"/>
              </a:rPr>
              <a:t>output: false</a:t>
            </a:r>
            <a:r>
              <a:rPr/>
              <a:t> skips compilation and suppresses the rendered image. When combined with </a:t>
            </a:r>
            <a:r>
              <a:rPr>
                <a:latin typeface="Courier"/>
              </a:rPr>
              <a:t>echo: true</a:t>
            </a:r>
            <a:r>
              <a:rPr/>
              <a:t>, only the source code is shown.</a:t>
            </a:r>
          </a:p>
          <a:p>
            <a:pPr lvl="0" indent="0">
              <a:buNone/>
            </a:pPr>
            <a:r>
              <a:rPr b="1">
                <a:solidFill>
                  <a:srgbClr val="007020"/>
                </a:solidFill>
                <a:latin typeface="Courier"/>
              </a:rPr>
              <a:t>#set</a:t>
            </a:r>
            <a:r>
              <a:rPr>
                <a:latin typeface="Courier"/>
              </a:rPr>
              <a:t> </a:t>
            </a:r>
            <a:r>
              <a:rPr>
                <a:solidFill>
                  <a:srgbClr val="19177C"/>
                </a:solidFill>
                <a:latin typeface="Courier"/>
              </a:rPr>
              <a:t>text</a:t>
            </a:r>
            <a:r>
              <a:rPr>
                <a:solidFill>
                  <a:srgbClr val="666666"/>
                </a:solidFill>
                <a:latin typeface="Courier"/>
              </a:rPr>
              <a:t>(</a:t>
            </a:r>
            <a:r>
              <a:rPr>
                <a:latin typeface="Courier"/>
              </a:rPr>
              <a:t>size</a:t>
            </a:r>
            <a:r>
              <a:rPr>
                <a:solidFill>
                  <a:srgbClr val="666666"/>
                </a:solidFill>
                <a:latin typeface="Courier"/>
              </a:rPr>
              <a:t>:</a:t>
            </a:r>
            <a:r>
              <a:rPr>
                <a:latin typeface="Courier"/>
              </a:rPr>
              <a:t> </a:t>
            </a:r>
            <a:r>
              <a:rPr>
                <a:solidFill>
                  <a:srgbClr val="40A070"/>
                </a:solidFill>
                <a:latin typeface="Courier"/>
              </a:rPr>
              <a:t>14pt</a:t>
            </a:r>
            <a:r>
              <a:rPr>
                <a:solidFill>
                  <a:srgbClr val="666666"/>
                </a:solidFill>
                <a:latin typeface="Courier"/>
              </a:rPr>
              <a:t>)</a:t>
            </a:r>
            <a:br/>
            <a:r>
              <a:rPr>
                <a:latin typeface="Courier"/>
              </a:rPr>
              <a:t>This source is visible, but the rendered image is suppressed.</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Output Location (Reveal.js)</a:t>
            </a:r>
          </a:p>
        </p:txBody>
      </p:sp>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Input Variables</a:t>
            </a:r>
          </a:p>
        </p:txBody>
      </p:sp>
      <p:sp>
        <p:nvSpPr>
          <p:cNvPr id="4" name="Text Placeholder 3"/>
          <p:cNvSpPr>
            <a:spLocks noGrp="1"/>
          </p:cNvSpPr>
          <p:nvPr>
            <p:ph idx="2" sz="half" type="body"/>
          </p:nvPr>
        </p:nvSpPr>
        <p:spPr/>
        <p:txBody>
          <a:bodyPr/>
          <a:lstStyle/>
          <a:p>
            <a:pPr lvl="0" indent="0" marL="0">
              <a:buNone/>
            </a:pPr>
            <a:r>
              <a:rPr/>
              <a:t>Pass key-value pairs to Typst code via </a:t>
            </a:r>
            <a:r>
              <a:rPr>
                <a:latin typeface="Courier"/>
              </a:rPr>
              <a:t>sys.inputs</a:t>
            </a:r>
            <a:r>
              <a:rPr/>
              <a:t>. Global inputs are set in YAML; per-block inputs override them using comma-separated syntax.</a:t>
            </a:r>
          </a:p>
          <a:p>
            <a:pPr lvl="0" indent="0">
              <a:buNone/>
            </a:pPr>
            <a:r>
              <a:rPr b="1" i="1">
                <a:solidFill>
                  <a:srgbClr val="60A0B0"/>
                </a:solidFill>
                <a:latin typeface="Courier"/>
              </a:rPr>
              <a:t>```{typst}</a:t>
            </a:r>
            <a:br/>
            <a:r>
              <a:rPr b="1" i="1">
                <a:solidFill>
                  <a:srgbClr val="60A0B0"/>
                </a:solidFill>
                <a:latin typeface="Courier"/>
              </a:rPr>
              <a:t>//| input: greeting=Hello,subject=World</a:t>
            </a:r>
            <a:br/>
            <a:r>
              <a:rPr b="1" i="1">
                <a:solidFill>
                  <a:srgbClr val="60A0B0"/>
                </a:solidFill>
                <a:latin typeface="Courier"/>
              </a:rPr>
              <a:t>#set text(size: 16pt)</a:t>
            </a:r>
            <a:br/>
            <a:r>
              <a:rPr b="1" i="1">
                <a:solidFill>
                  <a:srgbClr val="60A0B0"/>
                </a:solidFill>
                <a:latin typeface="Courier"/>
              </a:rPr>
              <a:t>#sys.inputs.at("greeting"), #sys.inputs.at("subject")!</a:t>
            </a:r>
            <a:br/>
            <a:r>
              <a:rPr b="1" i="1">
                <a:solidFill>
                  <a:srgbClr val="60A0B0"/>
                </a:solidFill>
                <a:latin typeface="Courier"/>
              </a:rPr>
              <a:t>```</a:t>
            </a:r>
          </a:p>
        </p:txBody>
      </p:sp>
      <p:pic>
        <p:nvPicPr>
          <p:cNvPr descr=".quarto/typst-render/example/typst-block-8-30bfb0861.png" id="0" name="Picture 1"/>
          <p:cNvPicPr>
            <a:picLocks noGrp="1" noChangeAspect="1"/>
          </p:cNvPicPr>
          <p:nvPr/>
        </p:nvPicPr>
        <p:blipFill>
          <a:blip r:embed="rId2"/>
          <a:stretch>
            <a:fillRect/>
          </a:stretch>
        </p:blipFill>
        <p:spPr bwMode="auto">
          <a:xfrm>
            <a:off x="3568700" y="1485900"/>
            <a:ext cx="5105400" cy="13081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Multi-Page Output</a:t>
            </a:r>
          </a:p>
        </p:txBody>
      </p:sp>
      <p:sp>
        <p:nvSpPr>
          <p:cNvPr id="4" name="Text Placeholder 3"/>
          <p:cNvSpPr>
            <a:spLocks noGrp="1"/>
          </p:cNvSpPr>
          <p:nvPr>
            <p:ph idx="2" sz="half" type="body"/>
          </p:nvPr>
        </p:nvSpPr>
        <p:spPr/>
        <p:txBody>
          <a:bodyPr/>
          <a:lstStyle/>
          <a:p>
            <a:pPr lvl="0" indent="0" marL="0">
              <a:buNone/>
            </a:pPr>
            <a:r>
              <a:rPr/>
              <a:t>When Typst produces multiple pages, all pages are included by default. Use </a:t>
            </a:r>
            <a:r>
              <a:rPr>
                <a:latin typeface="Courier"/>
              </a:rPr>
              <a:t>pages</a:t>
            </a:r>
            <a:r>
              <a:rPr/>
              <a:t> to select specific pages and </a:t>
            </a:r>
            <a:r>
              <a:rPr>
                <a:latin typeface="Courier"/>
              </a:rPr>
              <a:t>layout-ncol</a:t>
            </a:r>
            <a:r>
              <a:rPr/>
              <a:t> to arrange them in columns.</a:t>
            </a:r>
          </a:p>
          <a:p>
            <a:pPr lvl="0" indent="0" marL="0">
              <a:spcBef>
                <a:spcPts val="3000"/>
              </a:spcBef>
              <a:buNone/>
            </a:pPr>
            <a:r>
              <a:rPr b="1"/>
              <a:t>All Pages Side by Side</a:t>
            </a:r>
          </a:p>
          <a:p>
            <a:pPr lvl="0" indent="0">
              <a:buNone/>
            </a:pPr>
            <a:r>
              <a:rPr b="1" i="1">
                <a:solidFill>
                  <a:srgbClr val="60A0B0"/>
                </a:solidFill>
                <a:latin typeface="Courier"/>
              </a:rPr>
              <a:t>```{typst}</a:t>
            </a:r>
            <a:br/>
            <a:r>
              <a:rPr b="1" i="1">
                <a:solidFill>
                  <a:srgbClr val="60A0B0"/>
                </a:solidFill>
                <a:latin typeface="Courier"/>
              </a:rPr>
              <a:t>//| layout-ncol: 2</a:t>
            </a:r>
            <a:br/>
            <a:r>
              <a:rPr b="1" i="1">
                <a:solidFill>
                  <a:srgbClr val="60A0B0"/>
                </a:solidFill>
                <a:latin typeface="Courier"/>
              </a:rPr>
              <a:t>//| width: 8cm</a:t>
            </a:r>
            <a:br/>
            <a:r>
              <a:rPr b="1" i="1">
                <a:solidFill>
                  <a:srgbClr val="60A0B0"/>
                </a:solidFill>
                <a:latin typeface="Courier"/>
              </a:rPr>
              <a:t>//| height: 6cm</a:t>
            </a:r>
            <a:br/>
            <a:r>
              <a:rPr b="1" i="1">
                <a:solidFill>
                  <a:srgbClr val="60A0B0"/>
                </a:solidFill>
                <a:latin typeface="Courier"/>
              </a:rPr>
              <a:t>#set text(size: 14pt)</a:t>
            </a:r>
            <a:br/>
            <a:r>
              <a:rPr b="1" i="1">
                <a:solidFill>
                  <a:srgbClr val="60A0B0"/>
                </a:solidFill>
                <a:latin typeface="Courier"/>
              </a:rPr>
              <a:t>#align(center + horizon)[</a:t>
            </a:r>
            <a:br/>
            <a:r>
              <a:rPr b="1" i="1">
                <a:solidFill>
                  <a:srgbClr val="60A0B0"/>
                </a:solidFill>
                <a:latin typeface="Courier"/>
              </a:rPr>
              <a:t>  *Page 1*: First page content.</a:t>
            </a:r>
            <a:br/>
            <a:r>
              <a:rPr b="1" i="1">
                <a:solidFill>
                  <a:srgbClr val="60A0B0"/>
                </a:solidFill>
                <a:latin typeface="Courier"/>
              </a:rPr>
              <a:t>]</a:t>
            </a:r>
            <a:br/>
            <a:r>
              <a:rPr b="1" i="1">
                <a:solidFill>
                  <a:srgbClr val="60A0B0"/>
                </a:solidFill>
                <a:latin typeface="Courier"/>
              </a:rPr>
              <a:t>#pagebreak()</a:t>
            </a:r>
            <a:br/>
            <a:r>
              <a:rPr b="1" i="1">
                <a:solidFill>
                  <a:srgbClr val="60A0B0"/>
                </a:solidFill>
                <a:latin typeface="Courier"/>
              </a:rPr>
              <a:t>#align(center + horizon)[</a:t>
            </a:r>
            <a:br/>
            <a:r>
              <a:rPr b="1" i="1">
                <a:solidFill>
                  <a:srgbClr val="60A0B0"/>
                </a:solidFill>
                <a:latin typeface="Courier"/>
              </a:rPr>
              <a:t>  *Page 2*: Second page content.</a:t>
            </a:r>
            <a:br/>
            <a:r>
              <a:rPr b="1" i="1">
                <a:solidFill>
                  <a:srgbClr val="60A0B0"/>
                </a:solidFill>
                <a:latin typeface="Courier"/>
              </a:rPr>
              <a:t>]</a:t>
            </a:r>
            <a:br/>
            <a:r>
              <a:rPr b="1" i="1">
                <a:solidFill>
                  <a:srgbClr val="60A0B0"/>
                </a:solidFill>
                <a:latin typeface="Courier"/>
              </a:rPr>
              <a:t>```</a:t>
            </a:r>
          </a:p>
          <a:p>
            <a:pPr lvl="0" indent="0" marL="0">
              <a:spcBef>
                <a:spcPts val="3000"/>
              </a:spcBef>
              <a:buNone/>
            </a:pPr>
            <a:r>
              <a:rPr b="1"/>
              <a:t>First Page Only</a:t>
            </a:r>
          </a:p>
          <a:p>
            <a:pPr lvl="0" indent="0">
              <a:buNone/>
            </a:pPr>
            <a:r>
              <a:rPr b="1" i="1">
                <a:solidFill>
                  <a:srgbClr val="60A0B0"/>
                </a:solidFill>
                <a:latin typeface="Courier"/>
              </a:rPr>
              <a:t>```{typst}</a:t>
            </a:r>
            <a:br/>
            <a:r>
              <a:rPr b="1" i="1">
                <a:solidFill>
                  <a:srgbClr val="60A0B0"/>
                </a:solidFill>
                <a:latin typeface="Courier"/>
              </a:rPr>
              <a:t>//| pages: 1</a:t>
            </a:r>
            <a:br/>
            <a:r>
              <a:rPr b="1" i="1">
                <a:solidFill>
                  <a:srgbClr val="60A0B0"/>
                </a:solidFill>
                <a:latin typeface="Courier"/>
              </a:rPr>
              <a:t>//| width: 8cm</a:t>
            </a:r>
            <a:br/>
            <a:r>
              <a:rPr b="1" i="1">
                <a:solidFill>
                  <a:srgbClr val="60A0B0"/>
                </a:solidFill>
                <a:latin typeface="Courier"/>
              </a:rPr>
              <a:t>//| height: 6cm</a:t>
            </a:r>
            <a:br/>
            <a:r>
              <a:rPr b="1" i="1">
                <a:solidFill>
                  <a:srgbClr val="60A0B0"/>
                </a:solidFill>
                <a:latin typeface="Courier"/>
              </a:rPr>
              <a:t>#set text(size: 14pt)</a:t>
            </a:r>
            <a:br/>
            <a:r>
              <a:rPr b="1" i="1">
                <a:solidFill>
                  <a:srgbClr val="60A0B0"/>
                </a:solidFill>
                <a:latin typeface="Courier"/>
              </a:rPr>
              <a:t>#align(center + horizon)[</a:t>
            </a:r>
            <a:br/>
            <a:r>
              <a:rPr b="1" i="1">
                <a:solidFill>
                  <a:srgbClr val="60A0B0"/>
                </a:solidFill>
                <a:latin typeface="Courier"/>
              </a:rPr>
              <a:t>  *Page 1*: This page is shown.</a:t>
            </a:r>
            <a:br/>
            <a:r>
              <a:rPr b="1" i="1">
                <a:solidFill>
                  <a:srgbClr val="60A0B0"/>
                </a:solidFill>
                <a:latin typeface="Courier"/>
              </a:rPr>
              <a:t>]</a:t>
            </a:r>
            <a:br/>
            <a:r>
              <a:rPr b="1" i="1">
                <a:solidFill>
                  <a:srgbClr val="60A0B0"/>
                </a:solidFill>
                <a:latin typeface="Courier"/>
              </a:rPr>
              <a:t>#pagebreak()</a:t>
            </a:r>
            <a:br/>
            <a:r>
              <a:rPr b="1" i="1">
                <a:solidFill>
                  <a:srgbClr val="60A0B0"/>
                </a:solidFill>
                <a:latin typeface="Courier"/>
              </a:rPr>
              <a:t>#align(center + horizon)[</a:t>
            </a:r>
            <a:br/>
            <a:r>
              <a:rPr b="1" i="1">
                <a:solidFill>
                  <a:srgbClr val="60A0B0"/>
                </a:solidFill>
                <a:latin typeface="Courier"/>
              </a:rPr>
              <a:t>  *Page 2*: This page is hidden.</a:t>
            </a:r>
            <a:br/>
            <a:r>
              <a:rPr b="1" i="1">
                <a:solidFill>
                  <a:srgbClr val="60A0B0"/>
                </a:solidFill>
                <a:latin typeface="Courier"/>
              </a:rPr>
              <a:t>]</a:t>
            </a:r>
            <a:br/>
            <a:r>
              <a:rPr b="1" i="1">
                <a:solidFill>
                  <a:srgbClr val="60A0B0"/>
                </a:solidFill>
                <a:latin typeface="Courier"/>
              </a:rPr>
              <a:t>```</a:t>
            </a:r>
          </a:p>
        </p:txBody>
      </p:sp>
      <p:pic>
        <p:nvPicPr>
          <p:cNvPr descr=".quarto/typst-render/example/typst-block-10-403c5a7d1.png" id="0" name="Picture 1"/>
          <p:cNvPicPr>
            <a:picLocks noGrp="1" noChangeAspect="1"/>
          </p:cNvPicPr>
          <p:nvPr/>
        </p:nvPicPr>
        <p:blipFill>
          <a:blip r:embed="rId2"/>
          <a:stretch>
            <a:fillRect/>
          </a:stretch>
        </p:blipFill>
        <p:spPr bwMode="auto">
          <a:xfrm>
            <a:off x="3568700" y="228600"/>
            <a:ext cx="5105400" cy="38227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External File Rendering</a:t>
            </a:r>
          </a:p>
        </p:txBody>
      </p:sp>
      <p:sp>
        <p:nvSpPr>
          <p:cNvPr id="4" name="Text Placeholder 3"/>
          <p:cNvSpPr>
            <a:spLocks noGrp="1"/>
          </p:cNvSpPr>
          <p:nvPr>
            <p:ph idx="2" sz="half" type="body"/>
          </p:nvPr>
        </p:nvSpPr>
        <p:spPr/>
        <p:txBody>
          <a:bodyPr/>
          <a:lstStyle/>
          <a:p>
            <a:pPr lvl="0" indent="0" marL="0">
              <a:buNone/>
            </a:pPr>
            <a:r>
              <a:rPr/>
              <a:t>Render an external </a:t>
            </a:r>
            <a:r>
              <a:rPr>
                <a:latin typeface="Courier"/>
              </a:rPr>
              <a:t>.typ</a:t>
            </a:r>
            <a:r>
              <a:rPr/>
              <a:t> file instead of inline code:</a:t>
            </a:r>
          </a:p>
          <a:p>
            <a:pPr lvl="0" indent="0">
              <a:buNone/>
            </a:pPr>
            <a:r>
              <a:rPr b="1" i="1">
                <a:solidFill>
                  <a:srgbClr val="60A0B0"/>
                </a:solidFill>
                <a:latin typeface="Courier"/>
              </a:rPr>
              <a:t>```{typst}</a:t>
            </a:r>
            <a:br/>
            <a:r>
              <a:rPr b="1" i="1">
                <a:solidFill>
                  <a:srgbClr val="60A0B0"/>
                </a:solidFill>
                <a:latin typeface="Courier"/>
              </a:rPr>
              <a:t>//| file: _extensions/typst-render/_example.typ</a:t>
            </a:r>
            <a:br/>
            <a:r>
              <a:rPr b="1" i="1">
                <a:solidFill>
                  <a:srgbClr val="60A0B0"/>
                </a:solidFill>
                <a:latin typeface="Courier"/>
              </a:rPr>
              <a:t>#set text(size: 14pt)</a:t>
            </a:r>
            <a:br/>
            <a:r>
              <a:rPr b="1" i="1">
                <a:solidFill>
                  <a:srgbClr val="60A0B0"/>
                </a:solidFill>
                <a:latin typeface="Courier"/>
              </a:rPr>
              <a:t>#align(center)[</a:t>
            </a:r>
            <a:br/>
            <a:r>
              <a:rPr b="1" i="1">
                <a:solidFill>
                  <a:srgbClr val="60A0B0"/>
                </a:solidFill>
                <a:latin typeface="Courier"/>
              </a:rPr>
              <a:t>  This content was loaded from an external `.typ` file.</a:t>
            </a:r>
            <a:br/>
            <a:r>
              <a:rPr b="1" i="1">
                <a:solidFill>
                  <a:srgbClr val="60A0B0"/>
                </a:solidFill>
                <a:latin typeface="Courier"/>
              </a:rPr>
              <a:t>]</a:t>
            </a:r>
            <a:br/>
            <a:br/>
            <a:r>
              <a:rPr b="1" i="1">
                <a:solidFill>
                  <a:srgbClr val="60A0B0"/>
                </a:solidFill>
                <a:latin typeface="Courier"/>
              </a:rPr>
              <a:t>```</a:t>
            </a:r>
          </a:p>
        </p:txBody>
      </p:sp>
      <p:pic>
        <p:nvPicPr>
          <p:cNvPr descr=".quarto/typst-render/example/typst-block-11-20d49d6b1.png" id="0" name="Picture 1"/>
          <p:cNvPicPr>
            <a:picLocks noGrp="1" noChangeAspect="1"/>
          </p:cNvPicPr>
          <p:nvPr/>
        </p:nvPicPr>
        <p:blipFill>
          <a:blip r:embed="rId2"/>
          <a:stretch>
            <a:fillRect/>
          </a:stretch>
        </p:blipFill>
        <p:spPr bwMode="auto">
          <a:xfrm>
            <a:off x="3568700" y="1943100"/>
            <a:ext cx="5105400" cy="3810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Preamble</a:t>
            </a:r>
          </a:p>
        </p:txBody>
      </p:sp>
      <p:sp>
        <p:nvSpPr>
          <p:cNvPr id="3" name="Content Placeholder 2"/>
          <p:cNvSpPr>
            <a:spLocks noGrp="1"/>
          </p:cNvSpPr>
          <p:nvPr>
            <p:ph idx="1"/>
          </p:nvPr>
        </p:nvSpPr>
        <p:spPr/>
        <p:txBody>
          <a:bodyPr/>
          <a:lstStyle/>
          <a:p>
            <a:pPr lvl="0" indent="0" marL="0">
              <a:buNone/>
            </a:pPr>
            <a:r>
              <a:rPr/>
              <a:t>Typst code can be prepended before each block using the </a:t>
            </a:r>
            <a:r>
              <a:rPr>
                <a:latin typeface="Courier"/>
              </a:rPr>
              <a:t>preamble</a:t>
            </a:r>
            <a:r>
              <a:rPr/>
              <a:t> option. This is useful for setting global styles or importing packages.</a:t>
            </a:r>
          </a:p>
          <a:p>
            <a:pPr lvl="0" indent="0" marL="0">
              <a:spcBef>
                <a:spcPts val="3000"/>
              </a:spcBef>
              <a:buNone/>
            </a:pPr>
            <a:r>
              <a:rPr b="1"/>
              <a:t>Inline Preamble</a:t>
            </a:r>
          </a:p>
          <a:p>
            <a:pPr lvl="0" indent="0">
              <a:buNone/>
            </a:pPr>
            <a:r>
              <a:rPr>
                <a:solidFill>
                  <a:srgbClr val="06287E"/>
                </a:solidFill>
                <a:latin typeface="Courier"/>
              </a:rPr>
              <a:t>extensions</a:t>
            </a:r>
            <a:r>
              <a:rPr b="1">
                <a:solidFill>
                  <a:srgbClr val="007020"/>
                </a:solidFill>
                <a:latin typeface="Courier"/>
              </a:rPr>
              <a:t>:</a:t>
            </a:r>
            <a:br/>
            <a:r>
              <a:rPr>
                <a:solidFill>
                  <a:srgbClr val="7D9029"/>
                </a:solidFill>
                <a:latin typeface="Courier"/>
              </a:rPr>
              <a:t>  </a:t>
            </a:r>
            <a:r>
              <a:rPr>
                <a:solidFill>
                  <a:srgbClr val="06287E"/>
                </a:solidFill>
                <a:latin typeface="Courier"/>
              </a:rPr>
              <a:t>typst-render</a:t>
            </a:r>
            <a:r>
              <a:rPr b="1">
                <a:solidFill>
                  <a:srgbClr val="007020"/>
                </a:solidFill>
                <a:latin typeface="Courier"/>
              </a:rPr>
              <a:t>:</a:t>
            </a:r>
            <a:br/>
            <a:r>
              <a:rPr>
                <a:solidFill>
                  <a:srgbClr val="7D9029"/>
                </a:solidFill>
                <a:latin typeface="Courier"/>
              </a:rPr>
              <a:t>    </a:t>
            </a:r>
            <a:r>
              <a:rPr>
                <a:solidFill>
                  <a:srgbClr val="06287E"/>
                </a:solidFill>
                <a:latin typeface="Courier"/>
              </a:rPr>
              <a:t>preamble</a:t>
            </a:r>
            <a:r>
              <a:rPr b="1">
                <a:solidFill>
                  <a:srgbClr val="007020"/>
                </a:solidFill>
                <a:latin typeface="Courier"/>
              </a:rPr>
              <a:t>:</a:t>
            </a:r>
            <a:r>
              <a:rPr>
                <a:solidFill>
                  <a:srgbClr val="7D9029"/>
                </a:solidFill>
                <a:latin typeface="Courier"/>
              </a:rPr>
              <a:t> </a:t>
            </a:r>
            <a:r>
              <a:rPr>
                <a:solidFill>
                  <a:srgbClr val="4070A0"/>
                </a:solidFill>
                <a:latin typeface="Courier"/>
              </a:rPr>
              <a:t>'#set text(font: "Libertinus Serif")'</a:t>
            </a:r>
          </a:p>
          <a:p>
            <a:pPr lvl="0" indent="0" marL="0">
              <a:spcBef>
                <a:spcPts val="3000"/>
              </a:spcBef>
              <a:buNone/>
            </a:pPr>
            <a:r>
              <a:rPr b="1"/>
              <a:t>File-Based Preamble</a:t>
            </a:r>
          </a:p>
          <a:p>
            <a:pPr lvl="0" indent="0" marL="0">
              <a:buNone/>
            </a:pPr>
            <a:r>
              <a:rPr/>
              <a:t>Any value ending in </a:t>
            </a:r>
            <a:r>
              <a:rPr>
                <a:latin typeface="Courier"/>
              </a:rPr>
              <a:t>.typ</a:t>
            </a:r>
            <a:r>
              <a:rPr/>
              <a:t> is treated as a file path:</a:t>
            </a:r>
          </a:p>
          <a:p>
            <a:pPr lvl="0" indent="0">
              <a:buNone/>
            </a:pPr>
            <a:r>
              <a:rPr>
                <a:solidFill>
                  <a:srgbClr val="06287E"/>
                </a:solidFill>
                <a:latin typeface="Courier"/>
              </a:rPr>
              <a:t>extensions</a:t>
            </a:r>
            <a:r>
              <a:rPr b="1">
                <a:solidFill>
                  <a:srgbClr val="007020"/>
                </a:solidFill>
                <a:latin typeface="Courier"/>
              </a:rPr>
              <a:t>:</a:t>
            </a:r>
            <a:br/>
            <a:r>
              <a:rPr>
                <a:solidFill>
                  <a:srgbClr val="7D9029"/>
                </a:solidFill>
                <a:latin typeface="Courier"/>
              </a:rPr>
              <a:t>  </a:t>
            </a:r>
            <a:r>
              <a:rPr>
                <a:solidFill>
                  <a:srgbClr val="06287E"/>
                </a:solidFill>
                <a:latin typeface="Courier"/>
              </a:rPr>
              <a:t>typst-render</a:t>
            </a:r>
            <a:r>
              <a:rPr b="1">
                <a:solidFill>
                  <a:srgbClr val="007020"/>
                </a:solidFill>
                <a:latin typeface="Courier"/>
              </a:rPr>
              <a:t>:</a:t>
            </a:r>
            <a:br/>
            <a:r>
              <a:rPr>
                <a:solidFill>
                  <a:srgbClr val="7D9029"/>
                </a:solidFill>
                <a:latin typeface="Courier"/>
              </a:rPr>
              <a:t>    </a:t>
            </a:r>
            <a:r>
              <a:rPr>
                <a:solidFill>
                  <a:srgbClr val="06287E"/>
                </a:solidFill>
                <a:latin typeface="Courier"/>
              </a:rPr>
              <a:t>preamble</a:t>
            </a:r>
            <a:r>
              <a:rPr b="1">
                <a:solidFill>
                  <a:srgbClr val="007020"/>
                </a:solidFill>
                <a:latin typeface="Courier"/>
              </a:rPr>
              <a:t>:</a:t>
            </a:r>
            <a:r>
              <a:rPr>
                <a:solidFill>
                  <a:srgbClr val="7D9029"/>
                </a:solidFill>
                <a:latin typeface="Courier"/>
              </a:rPr>
              <a:t> </a:t>
            </a:r>
            <a:r>
              <a:rPr>
                <a:solidFill>
                  <a:srgbClr val="4070A0"/>
                </a:solidFill>
                <a:latin typeface="Courier"/>
              </a:rPr>
              <a:t>"preamble.typ"</a:t>
            </a:r>
          </a:p>
        </p:txBody>
      </p:sp>
    </p:spTree>
  </p:cSl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Social Card</a:t>
            </a:r>
          </a:p>
        </p:txBody>
      </p:sp>
      <p:sp>
        <p:nvSpPr>
          <p:cNvPr id="4" name="Text Placeholder 3"/>
          <p:cNvSpPr>
            <a:spLocks noGrp="1"/>
          </p:cNvSpPr>
          <p:nvPr>
            <p:ph idx="2" sz="half" type="body"/>
          </p:nvPr>
        </p:nvSpPr>
        <p:spPr/>
        <p:txBody>
          <a:bodyPr/>
          <a:lstStyle/>
          <a:p>
            <a:pPr lvl="0" indent="0" marL="0">
              <a:buNone/>
            </a:pPr>
            <a:r>
              <a:rPr/>
              <a:t>A repository social card built entirely in Typst, rendered as a high-resolution PNG.</a:t>
            </a:r>
          </a:p>
          <a:p>
            <a:pPr lvl="0" indent="0">
              <a:buNone/>
            </a:pPr>
            <a:r>
              <a:rPr b="1" i="1">
                <a:solidFill>
                  <a:srgbClr val="60A0B0"/>
                </a:solidFill>
                <a:latin typeface="Courier"/>
              </a:rPr>
              <a:t>```{typst}</a:t>
            </a:r>
            <a:br/>
            <a:r>
              <a:rPr b="1" i="1">
                <a:solidFill>
                  <a:srgbClr val="60A0B0"/>
                </a:solidFill>
                <a:latin typeface="Courier"/>
              </a:rPr>
              <a:t>//| label: fig-social-card</a:t>
            </a:r>
            <a:br/>
            <a:r>
              <a:rPr b="1" i="1">
                <a:solidFill>
                  <a:srgbClr val="60A0B0"/>
                </a:solidFill>
                <a:latin typeface="Courier"/>
              </a:rPr>
              <a:t>//| cap: "Social card for quarto-typst-render."</a:t>
            </a:r>
            <a:br/>
            <a:r>
              <a:rPr b="1" i="1">
                <a:solidFill>
                  <a:srgbClr val="60A0B0"/>
                </a:solidFill>
                <a:latin typeface="Courier"/>
              </a:rPr>
              <a:t>//| format: png</a:t>
            </a:r>
            <a:br/>
            <a:r>
              <a:rPr b="1" i="1">
                <a:solidFill>
                  <a:srgbClr val="60A0B0"/>
                </a:solidFill>
                <a:latin typeface="Courier"/>
              </a:rPr>
              <a:t>//| dpi: 288</a:t>
            </a:r>
            <a:br/>
            <a:r>
              <a:rPr b="1" i="1">
                <a:solidFill>
                  <a:srgbClr val="60A0B0"/>
                </a:solidFill>
                <a:latin typeface="Courier"/>
              </a:rPr>
              <a:t>//| width: 1280pt</a:t>
            </a:r>
            <a:br/>
            <a:r>
              <a:rPr b="1" i="1">
                <a:solidFill>
                  <a:srgbClr val="60A0B0"/>
                </a:solidFill>
                <a:latin typeface="Courier"/>
              </a:rPr>
              <a:t>//| height: 640pt</a:t>
            </a:r>
            <a:br/>
            <a:r>
              <a:rPr b="1" i="1">
                <a:solidFill>
                  <a:srgbClr val="60A0B0"/>
                </a:solidFill>
                <a:latin typeface="Courier"/>
              </a:rPr>
              <a:t>//| margin: 0pt</a:t>
            </a:r>
            <a:br/>
            <a:br/>
            <a:r>
              <a:rPr b="1" i="1">
                <a:solidFill>
                  <a:srgbClr val="60A0B0"/>
                </a:solidFill>
                <a:latin typeface="Courier"/>
              </a:rPr>
              <a:t>#let gradient-bg = gradient.linear(</a:t>
            </a:r>
            <a:br/>
            <a:r>
              <a:rPr b="1" i="1">
                <a:solidFill>
                  <a:srgbClr val="60A0B0"/>
                </a:solidFill>
                <a:latin typeface="Courier"/>
              </a:rPr>
              <a:t>  rgb("#1a1a2e"),</a:t>
            </a:r>
            <a:br/>
            <a:r>
              <a:rPr b="1" i="1">
                <a:solidFill>
                  <a:srgbClr val="60A0B0"/>
                </a:solidFill>
                <a:latin typeface="Courier"/>
              </a:rPr>
              <a:t>  rgb("#16213e"),</a:t>
            </a:r>
            <a:br/>
            <a:r>
              <a:rPr b="1" i="1">
                <a:solidFill>
                  <a:srgbClr val="60A0B0"/>
                </a:solidFill>
                <a:latin typeface="Courier"/>
              </a:rPr>
              <a:t>  rgb("#0f3460"),</a:t>
            </a:r>
            <a:br/>
            <a:r>
              <a:rPr b="1" i="1">
                <a:solidFill>
                  <a:srgbClr val="60A0B0"/>
                </a:solidFill>
                <a:latin typeface="Courier"/>
              </a:rPr>
              <a:t>  angle: 135deg,</a:t>
            </a:r>
            <a:br/>
            <a:r>
              <a:rPr b="1" i="1">
                <a:solidFill>
                  <a:srgbClr val="60A0B0"/>
                </a:solidFill>
                <a:latin typeface="Courier"/>
              </a:rPr>
              <a:t>)</a:t>
            </a:r>
            <a:br/>
            <a:br/>
            <a:r>
              <a:rPr b="1" i="1">
                <a:solidFill>
                  <a:srgbClr val="60A0B0"/>
                </a:solidFill>
                <a:latin typeface="Courier"/>
              </a:rPr>
              <a:t>#let accent = rgb("#e94560")</a:t>
            </a:r>
            <a:br/>
            <a:r>
              <a:rPr b="1" i="1">
                <a:solidFill>
                  <a:srgbClr val="60A0B0"/>
                </a:solidFill>
                <a:latin typeface="Courier"/>
              </a:rPr>
              <a:t>#let text-primary = rgb("#eaeaea")</a:t>
            </a:r>
            <a:br/>
            <a:r>
              <a:rPr b="1" i="1">
                <a:solidFill>
                  <a:srgbClr val="60A0B0"/>
                </a:solidFill>
                <a:latin typeface="Courier"/>
              </a:rPr>
              <a:t>#let text-secondary = rgb("#a0a0b0")</a:t>
            </a:r>
            <a:br/>
            <a:r>
              <a:rPr b="1" i="1">
                <a:solidFill>
                  <a:srgbClr val="60A0B0"/>
                </a:solidFill>
                <a:latin typeface="Courier"/>
              </a:rPr>
              <a:t>#let surface = rgb("#1a1a2e").lighten(10%)</a:t>
            </a:r>
            <a:br/>
            <a:br/>
            <a:r>
              <a:rPr b="1" i="1">
                <a:solidFill>
                  <a:srgbClr val="60A0B0"/>
                </a:solidFill>
                <a:latin typeface="Courier"/>
              </a:rPr>
              <a:t>#set page(fill: gradient-bg)</a:t>
            </a:r>
            <a:br/>
            <a:r>
              <a:rPr b="1" i="1">
                <a:solidFill>
                  <a:srgbClr val="60A0B0"/>
                </a:solidFill>
                <a:latin typeface="Courier"/>
              </a:rPr>
              <a:t>#set text(font: "Inter", fill: text-primary)</a:t>
            </a:r>
            <a:br/>
            <a:br/>
            <a:r>
              <a:rPr b="1" i="1">
                <a:solidFill>
                  <a:srgbClr val="60A0B0"/>
                </a:solidFill>
                <a:latin typeface="Courier"/>
              </a:rPr>
              <a:t>#place(</a:t>
            </a:r>
            <a:br/>
            <a:r>
              <a:rPr b="1" i="1">
                <a:solidFill>
                  <a:srgbClr val="60A0B0"/>
                </a:solidFill>
                <a:latin typeface="Courier"/>
              </a:rPr>
              <a:t>  top + left,</a:t>
            </a:r>
            <a:br/>
            <a:r>
              <a:rPr b="1" i="1">
                <a:solidFill>
                  <a:srgbClr val="60A0B0"/>
                </a:solidFill>
                <a:latin typeface="Courier"/>
              </a:rPr>
              <a:t>  dx: -40pt,</a:t>
            </a:r>
            <a:br/>
            <a:r>
              <a:rPr b="1" i="1">
                <a:solidFill>
                  <a:srgbClr val="60A0B0"/>
                </a:solidFill>
                <a:latin typeface="Courier"/>
              </a:rPr>
              <a:t>  dy: -40pt,</a:t>
            </a:r>
            <a:br/>
            <a:r>
              <a:rPr b="1" i="1">
                <a:solidFill>
                  <a:srgbClr val="60A0B0"/>
                </a:solidFill>
                <a:latin typeface="Courier"/>
              </a:rPr>
              <a:t>  circle(radius: 200pt, fill: accent.transparentize(92%)),</a:t>
            </a:r>
            <a:br/>
            <a:r>
              <a:rPr b="1" i="1">
                <a:solidFill>
                  <a:srgbClr val="60A0B0"/>
                </a:solidFill>
                <a:latin typeface="Courier"/>
              </a:rPr>
              <a:t>)</a:t>
            </a:r>
            <a:br/>
            <a:r>
              <a:rPr b="1" i="1">
                <a:solidFill>
                  <a:srgbClr val="60A0B0"/>
                </a:solidFill>
                <a:latin typeface="Courier"/>
              </a:rPr>
              <a:t>#place(</a:t>
            </a:r>
            <a:br/>
            <a:r>
              <a:rPr b="1" i="1">
                <a:solidFill>
                  <a:srgbClr val="60A0B0"/>
                </a:solidFill>
                <a:latin typeface="Courier"/>
              </a:rPr>
              <a:t>  bottom + right,</a:t>
            </a:r>
            <a:br/>
            <a:r>
              <a:rPr b="1" i="1">
                <a:solidFill>
                  <a:srgbClr val="60A0B0"/>
                </a:solidFill>
                <a:latin typeface="Courier"/>
              </a:rPr>
              <a:t>  dx: 80pt,</a:t>
            </a:r>
            <a:br/>
            <a:r>
              <a:rPr b="1" i="1">
                <a:solidFill>
                  <a:srgbClr val="60A0B0"/>
                </a:solidFill>
                <a:latin typeface="Courier"/>
              </a:rPr>
              <a:t>  dy: 80pt,</a:t>
            </a:r>
            <a:br/>
            <a:r>
              <a:rPr b="1" i="1">
                <a:solidFill>
                  <a:srgbClr val="60A0B0"/>
                </a:solidFill>
                <a:latin typeface="Courier"/>
              </a:rPr>
              <a:t>  circle(radius: 300pt, fill: rgb("#0f3460").transparentize(60%)),</a:t>
            </a:r>
            <a:br/>
            <a:r>
              <a:rPr b="1" i="1">
                <a:solidFill>
                  <a:srgbClr val="60A0B0"/>
                </a:solidFill>
                <a:latin typeface="Courier"/>
              </a:rPr>
              <a:t>)</a:t>
            </a:r>
            <a:br/>
            <a:br/>
            <a:r>
              <a:rPr b="1" i="1">
                <a:solidFill>
                  <a:srgbClr val="60A0B0"/>
                </a:solidFill>
                <a:latin typeface="Courier"/>
              </a:rPr>
              <a:t>#align(horizon)[</a:t>
            </a:r>
            <a:br/>
            <a:r>
              <a:rPr b="1" i="1">
                <a:solidFill>
                  <a:srgbClr val="60A0B0"/>
                </a:solidFill>
                <a:latin typeface="Courier"/>
              </a:rPr>
              <a:t>  #pad(x: 72pt)[</a:t>
            </a:r>
            <a:br/>
            <a:r>
              <a:rPr b="1" i="1">
                <a:solidFill>
                  <a:srgbClr val="60A0B0"/>
                </a:solidFill>
                <a:latin typeface="Courier"/>
              </a:rPr>
              <a:t>    #grid(</a:t>
            </a:r>
            <a:br/>
            <a:r>
              <a:rPr b="1" i="1">
                <a:solidFill>
                  <a:srgbClr val="60A0B0"/>
                </a:solidFill>
                <a:latin typeface="Courier"/>
              </a:rPr>
              <a:t>      columns: (1fr, auto),</a:t>
            </a:r>
            <a:br/>
            <a:r>
              <a:rPr b="1" i="1">
                <a:solidFill>
                  <a:srgbClr val="60A0B0"/>
                </a:solidFill>
                <a:latin typeface="Courier"/>
              </a:rPr>
              <a:t>      column-gutter: 48pt,</a:t>
            </a:r>
            <a:br/>
            <a:r>
              <a:rPr b="1" i="1">
                <a:solidFill>
                  <a:srgbClr val="60A0B0"/>
                </a:solidFill>
                <a:latin typeface="Courier"/>
              </a:rPr>
              <a:t>      align: (left + horizon, right + horizon),</a:t>
            </a:r>
            <a:br/>
            <a:r>
              <a:rPr b="1" i="1">
                <a:solidFill>
                  <a:srgbClr val="60A0B0"/>
                </a:solidFill>
                <a:latin typeface="Courier"/>
              </a:rPr>
              <a:t>      [</a:t>
            </a:r>
            <a:br/>
            <a:r>
              <a:rPr b="1" i="1">
                <a:solidFill>
                  <a:srgbClr val="60A0B0"/>
                </a:solidFill>
                <a:latin typeface="Courier"/>
              </a:rPr>
              <a:t>        #block(</a:t>
            </a:r>
            <a:br/>
            <a:r>
              <a:rPr b="1" i="1">
                <a:solidFill>
                  <a:srgbClr val="60A0B0"/>
                </a:solidFill>
                <a:latin typeface="Courier"/>
              </a:rPr>
              <a:t>          fill: accent,</a:t>
            </a:r>
            <a:br/>
            <a:r>
              <a:rPr b="1" i="1">
                <a:solidFill>
                  <a:srgbClr val="60A0B0"/>
                </a:solidFill>
                <a:latin typeface="Courier"/>
              </a:rPr>
              <a:t>          radius: 6pt,</a:t>
            </a:r>
            <a:br/>
            <a:r>
              <a:rPr b="1" i="1">
                <a:solidFill>
                  <a:srgbClr val="60A0B0"/>
                </a:solidFill>
                <a:latin typeface="Courier"/>
              </a:rPr>
              <a:t>          inset: (x: 14pt, y: 8pt),</a:t>
            </a:r>
            <a:br/>
            <a:r>
              <a:rPr b="1" i="1">
                <a:solidFill>
                  <a:srgbClr val="60A0B0"/>
                </a:solidFill>
                <a:latin typeface="Courier"/>
              </a:rPr>
              <a:t>        )[</a:t>
            </a:r>
            <a:br/>
            <a:r>
              <a:rPr b="1" i="1">
                <a:solidFill>
                  <a:srgbClr val="60A0B0"/>
                </a:solidFill>
                <a:latin typeface="Courier"/>
              </a:rPr>
              <a:t>          #text(</a:t>
            </a:r>
            <a:br/>
            <a:r>
              <a:rPr b="1" i="1">
                <a:solidFill>
                  <a:srgbClr val="60A0B0"/>
                </a:solidFill>
                <a:latin typeface="Courier"/>
              </a:rPr>
              <a:t>            size: 14pt,</a:t>
            </a:r>
            <a:br/>
            <a:r>
              <a:rPr b="1" i="1">
                <a:solidFill>
                  <a:srgbClr val="60A0B0"/>
                </a:solidFill>
                <a:latin typeface="Courier"/>
              </a:rPr>
              <a:t>            weight: "bold",</a:t>
            </a:r>
            <a:br/>
            <a:r>
              <a:rPr b="1" i="1">
                <a:solidFill>
                  <a:srgbClr val="60A0B0"/>
                </a:solidFill>
                <a:latin typeface="Courier"/>
              </a:rPr>
              <a:t>            tracking: 1.5pt,</a:t>
            </a:r>
            <a:br/>
            <a:r>
              <a:rPr b="1" i="1">
                <a:solidFill>
                  <a:srgbClr val="60A0B0"/>
                </a:solidFill>
                <a:latin typeface="Courier"/>
              </a:rPr>
              <a:t>            fill: white,</a:t>
            </a:r>
            <a:br/>
            <a:r>
              <a:rPr b="1" i="1">
                <a:solidFill>
                  <a:srgbClr val="60A0B0"/>
                </a:solidFill>
                <a:latin typeface="Courier"/>
              </a:rPr>
              <a:t>          )[QUARTO EXTENSION]</a:t>
            </a:r>
            <a:br/>
            <a:r>
              <a:rPr b="1" i="1">
                <a:solidFill>
                  <a:srgbClr val="60A0B0"/>
                </a:solidFill>
                <a:latin typeface="Courier"/>
              </a:rPr>
              <a:t>        ]</a:t>
            </a:r>
            <a:br/>
            <a:br/>
            <a:r>
              <a:rPr b="1" i="1">
                <a:solidFill>
                  <a:srgbClr val="60A0B0"/>
                </a:solidFill>
                <a:latin typeface="Courier"/>
              </a:rPr>
              <a:t>        #v(20pt)</a:t>
            </a:r>
            <a:br/>
            <a:br/>
            <a:r>
              <a:rPr b="1" i="1">
                <a:solidFill>
                  <a:srgbClr val="60A0B0"/>
                </a:solidFill>
                <a:latin typeface="Courier"/>
              </a:rPr>
              <a:t>        #text(size: 48pt, weight: "bold", tracking: -0.5pt)[</a:t>
            </a:r>
            <a:br/>
            <a:r>
              <a:rPr b="1" i="1">
                <a:solidFill>
                  <a:srgbClr val="60A0B0"/>
                </a:solidFill>
                <a:latin typeface="Courier"/>
              </a:rPr>
              <a:t>          typst-render</a:t>
            </a:r>
            <a:br/>
            <a:r>
              <a:rPr b="1" i="1">
                <a:solidFill>
                  <a:srgbClr val="60A0B0"/>
                </a:solidFill>
                <a:latin typeface="Courier"/>
              </a:rPr>
              <a:t>        ]</a:t>
            </a:r>
            <a:br/>
            <a:br/>
            <a:r>
              <a:rPr b="1" i="1">
                <a:solidFill>
                  <a:srgbClr val="60A0B0"/>
                </a:solidFill>
                <a:latin typeface="Courier"/>
              </a:rPr>
              <a:t>        #v(12pt)</a:t>
            </a:r>
            <a:br/>
            <a:br/>
            <a:r>
              <a:rPr b="1" i="1">
                <a:solidFill>
                  <a:srgbClr val="60A0B0"/>
                </a:solidFill>
                <a:latin typeface="Courier"/>
              </a:rPr>
              <a:t>        #text(size: 20pt, fill: text-secondary, weight: "regular")[</a:t>
            </a:r>
            <a:br/>
            <a:r>
              <a:rPr b="1" i="1">
                <a:solidFill>
                  <a:srgbClr val="60A0B0"/>
                </a:solidFill>
                <a:latin typeface="Courier"/>
              </a:rPr>
              <a:t>          Compile Typst code blocks to images#linebreak()</a:t>
            </a:r>
            <a:br/>
            <a:r>
              <a:rPr b="1" i="1">
                <a:solidFill>
                  <a:srgbClr val="60A0B0"/>
                </a:solidFill>
                <a:latin typeface="Courier"/>
              </a:rPr>
              <a:t>          for any Quarto output format.</a:t>
            </a:r>
            <a:br/>
            <a:r>
              <a:rPr b="1" i="1">
                <a:solidFill>
                  <a:srgbClr val="60A0B0"/>
                </a:solidFill>
                <a:latin typeface="Courier"/>
              </a:rPr>
              <a:t>        ]</a:t>
            </a:r>
            <a:br/>
            <a:br/>
            <a:r>
              <a:rPr b="1" i="1">
                <a:solidFill>
                  <a:srgbClr val="60A0B0"/>
                </a:solidFill>
                <a:latin typeface="Courier"/>
              </a:rPr>
              <a:t>        #v(28pt)</a:t>
            </a:r>
            <a:br/>
            <a:br/>
            <a:r>
              <a:rPr b="1" i="1">
                <a:solidFill>
                  <a:srgbClr val="60A0B0"/>
                </a:solidFill>
                <a:latin typeface="Courier"/>
              </a:rPr>
              <a:t>        #text(size: 16pt, fill: text-secondary)[</a:t>
            </a:r>
            <a:br/>
            <a:r>
              <a:rPr b="1" i="1">
                <a:solidFill>
                  <a:srgbClr val="60A0B0"/>
                </a:solidFill>
                <a:latin typeface="Courier"/>
              </a:rPr>
              <a:t>          #text(fill: accent, weight: "bold")[mcanouil]</a:t>
            </a:r>
            <a:br/>
            <a:r>
              <a:rPr b="1" i="1">
                <a:solidFill>
                  <a:srgbClr val="60A0B0"/>
                </a:solidFill>
                <a:latin typeface="Courier"/>
              </a:rPr>
              <a:t>          #h(4pt)</a:t>
            </a:r>
            <a:br/>
            <a:r>
              <a:rPr b="1" i="1">
                <a:solidFill>
                  <a:srgbClr val="60A0B0"/>
                </a:solidFill>
                <a:latin typeface="Courier"/>
              </a:rPr>
              <a:t>          #text(fill: text-secondary.transparentize(50%))[/]</a:t>
            </a:r>
            <a:br/>
            <a:r>
              <a:rPr b="1" i="1">
                <a:solidFill>
                  <a:srgbClr val="60A0B0"/>
                </a:solidFill>
                <a:latin typeface="Courier"/>
              </a:rPr>
              <a:t>          #h(4pt)</a:t>
            </a:r>
            <a:br/>
            <a:r>
              <a:rPr b="1" i="1">
                <a:solidFill>
                  <a:srgbClr val="60A0B0"/>
                </a:solidFill>
                <a:latin typeface="Courier"/>
              </a:rPr>
              <a:t>          quarto-typst-render</a:t>
            </a:r>
            <a:br/>
            <a:r>
              <a:rPr b="1" i="1">
                <a:solidFill>
                  <a:srgbClr val="60A0B0"/>
                </a:solidFill>
                <a:latin typeface="Courier"/>
              </a:rPr>
              <a:t>        ]</a:t>
            </a:r>
            <a:br/>
            <a:r>
              <a:rPr b="1" i="1">
                <a:solidFill>
                  <a:srgbClr val="60A0B0"/>
                </a:solidFill>
                <a:latin typeface="Courier"/>
              </a:rPr>
              <a:t>      ],</a:t>
            </a:r>
            <a:br/>
            <a:r>
              <a:rPr b="1" i="1">
                <a:solidFill>
                  <a:srgbClr val="60A0B0"/>
                </a:solidFill>
                <a:latin typeface="Courier"/>
              </a:rPr>
              <a:t>    )</a:t>
            </a:r>
            <a:br/>
            <a:r>
              <a:rPr b="1" i="1">
                <a:solidFill>
                  <a:srgbClr val="60A0B0"/>
                </a:solidFill>
                <a:latin typeface="Courier"/>
              </a:rPr>
              <a:t>  ]</a:t>
            </a:r>
            <a:br/>
            <a:r>
              <a:rPr b="1" i="1">
                <a:solidFill>
                  <a:srgbClr val="60A0B0"/>
                </a:solidFill>
                <a:latin typeface="Courier"/>
              </a:rPr>
              <a:t>]</a:t>
            </a:r>
            <a:br/>
            <a:r>
              <a:rPr b="1" i="1">
                <a:solidFill>
                  <a:srgbClr val="60A0B0"/>
                </a:solidFill>
                <a:latin typeface="Courier"/>
              </a:rPr>
              <a:t>```</a:t>
            </a:r>
          </a:p>
        </p:txBody>
      </p:sp>
      <p:pic>
        <p:nvPicPr>
          <p:cNvPr descr=".quarto/typst-render/example/typst-fig-social-card-7b569d3b1.png" id="0" name="Picture 1"/>
          <p:cNvPicPr>
            <a:picLocks noGrp="1" noChangeAspect="1"/>
          </p:cNvPicPr>
          <p:nvPr/>
        </p:nvPicPr>
        <p:blipFill>
          <a:blip r:embed="rId2"/>
          <a:stretch>
            <a:fillRect/>
          </a:stretch>
        </p:blipFill>
        <p:spPr bwMode="auto">
          <a:xfrm>
            <a:off x="3568700" y="863600"/>
            <a:ext cx="5105400" cy="25527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Figure 2: Social card for quarto-typst-render.</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A Quarto filter extension that compiles </a:t>
            </a:r>
            <a:r>
              <a:rPr>
                <a:latin typeface="Courier"/>
              </a:rPr>
              <a:t>```{typst}</a:t>
            </a:r>
            <a:r>
              <a:rPr/>
              <a:t> code blocks to images (PNG, SVG, or PDF) using the Typst binary bundled with Quarto. This makes Typst diagrams, figures, tables, and equations usable across all output formats (HTML, PDF via LaTeX, DOCX, RevealJS, and more).</a:t>
            </a:r>
          </a:p>
          <a:p>
            <a:pPr lvl="0" indent="0" marL="0">
              <a:buNone/>
            </a:pPr>
            <a:r>
              <a:rPr/>
              <a:t>When the output format is Typst, blocks pass through natively without image conversion.</a:t>
            </a:r>
          </a:p>
        </p:txBody>
      </p:sp>
    </p:spTree>
  </p:cSl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Global Configuration</a:t>
            </a:r>
          </a:p>
        </p:txBody>
      </p:sp>
      <p:sp>
        <p:nvSpPr>
          <p:cNvPr id="4" name="Text Placeholder 3"/>
          <p:cNvSpPr>
            <a:spLocks noGrp="1"/>
          </p:cNvSpPr>
          <p:nvPr>
            <p:ph idx="2" sz="half" type="body"/>
          </p:nvPr>
        </p:nvSpPr>
        <p:spPr/>
        <p:txBody>
          <a:bodyPr/>
          <a:lstStyle/>
          <a:p>
            <a:pPr lvl="0" indent="0" marL="0">
              <a:buNone/>
            </a:pPr>
            <a:r>
              <a:rPr/>
              <a:t>Configure the filter globally in your document YAML. Most options can be set globally and overridden per block using comment+pipe syntax (</a:t>
            </a:r>
            <a:r>
              <a:rPr>
                <a:latin typeface="Courier"/>
              </a:rPr>
              <a:t>//| key: value</a:t>
            </a:r>
            <a:r>
              <a:rPr/>
              <a:t>). See </a:t>
            </a:r>
            <a:r>
              <a:rPr>
                <a:hlinkClick r:id="rId2" action="ppaction://hlinksldjump"/>
              </a:rPr>
              <a:t>Global-Only Options</a:t>
            </a:r>
            <a:r>
              <a:rPr/>
              <a:t> for options that cannot be overridden per block.</a:t>
            </a:r>
          </a:p>
          <a:p>
            <a:pPr lvl="0" indent="0">
              <a:buNone/>
            </a:pPr>
            <a:r>
              <a:rPr>
                <a:solidFill>
                  <a:srgbClr val="06287E"/>
                </a:solidFill>
                <a:latin typeface="Courier"/>
              </a:rPr>
              <a:t>extensions</a:t>
            </a:r>
            <a:r>
              <a:rPr b="1">
                <a:solidFill>
                  <a:srgbClr val="007020"/>
                </a:solidFill>
                <a:latin typeface="Courier"/>
              </a:rPr>
              <a:t>:</a:t>
            </a:r>
            <a:br/>
            <a:r>
              <a:rPr>
                <a:solidFill>
                  <a:srgbClr val="7D9029"/>
                </a:solidFill>
                <a:latin typeface="Courier"/>
              </a:rPr>
              <a:t>  </a:t>
            </a:r>
            <a:r>
              <a:rPr>
                <a:solidFill>
                  <a:srgbClr val="06287E"/>
                </a:solidFill>
                <a:latin typeface="Courier"/>
              </a:rPr>
              <a:t>typst-render</a:t>
            </a:r>
            <a:r>
              <a:rPr b="1">
                <a:solidFill>
                  <a:srgbClr val="007020"/>
                </a:solidFill>
                <a:latin typeface="Courier"/>
              </a:rPr>
              <a:t>:</a:t>
            </a:r>
            <a:br/>
            <a:r>
              <a:rPr>
                <a:solidFill>
                  <a:srgbClr val="7D9029"/>
                </a:solidFill>
                <a:latin typeface="Courier"/>
              </a:rPr>
              <a:t>    </a:t>
            </a:r>
            <a:r>
              <a:rPr>
                <a:solidFill>
                  <a:srgbClr val="06287E"/>
                </a:solidFill>
                <a:latin typeface="Courier"/>
              </a:rPr>
              <a:t>dpi</a:t>
            </a:r>
            <a:r>
              <a:rPr b="1">
                <a:solidFill>
                  <a:srgbClr val="007020"/>
                </a:solidFill>
                <a:latin typeface="Courier"/>
              </a:rPr>
              <a:t>:</a:t>
            </a:r>
            <a:r>
              <a:rPr>
                <a:solidFill>
                  <a:srgbClr val="7D9029"/>
                </a:solidFill>
                <a:latin typeface="Courier"/>
              </a:rPr>
              <a:t> </a:t>
            </a:r>
            <a:r>
              <a:rPr>
                <a:solidFill>
                  <a:srgbClr val="4070A0"/>
                </a:solidFill>
                <a:latin typeface="Courier"/>
              </a:rPr>
              <a:t>"288"</a:t>
            </a:r>
            <a:br/>
            <a:r>
              <a:rPr>
                <a:solidFill>
                  <a:srgbClr val="7D9029"/>
                </a:solidFill>
                <a:latin typeface="Courier"/>
              </a:rPr>
              <a:t>    </a:t>
            </a:r>
            <a:r>
              <a:rPr>
                <a:solidFill>
                  <a:srgbClr val="06287E"/>
                </a:solidFill>
                <a:latin typeface="Courier"/>
              </a:rPr>
              <a:t>margin</a:t>
            </a:r>
            <a:r>
              <a:rPr b="1">
                <a:solidFill>
                  <a:srgbClr val="007020"/>
                </a:solidFill>
                <a:latin typeface="Courier"/>
              </a:rPr>
              <a:t>:</a:t>
            </a:r>
            <a:r>
              <a:rPr>
                <a:solidFill>
                  <a:srgbClr val="7D9029"/>
                </a:solidFill>
                <a:latin typeface="Courier"/>
              </a:rPr>
              <a:t> </a:t>
            </a:r>
            <a:r>
              <a:rPr>
                <a:solidFill>
                  <a:srgbClr val="4070A0"/>
                </a:solidFill>
                <a:latin typeface="Courier"/>
              </a:rPr>
              <a:t>"1em"</a:t>
            </a:r>
            <a:br/>
            <a:r>
              <a:rPr>
                <a:solidFill>
                  <a:srgbClr val="7D9029"/>
                </a:solidFill>
                <a:latin typeface="Courier"/>
              </a:rPr>
              <a:t>    </a:t>
            </a:r>
            <a:r>
              <a:rPr>
                <a:solidFill>
                  <a:srgbClr val="06287E"/>
                </a:solidFill>
                <a:latin typeface="Courier"/>
              </a:rPr>
              <a:t>format</a:t>
            </a:r>
            <a:r>
              <a:rPr b="1">
                <a:solidFill>
                  <a:srgbClr val="007020"/>
                </a:solidFill>
                <a:latin typeface="Courier"/>
              </a:rPr>
              <a:t>:</a:t>
            </a:r>
            <a:r>
              <a:rPr>
                <a:solidFill>
                  <a:srgbClr val="7D9029"/>
                </a:solidFill>
                <a:latin typeface="Courier"/>
              </a:rPr>
              <a:t> png</a:t>
            </a:r>
            <a:br/>
            <a:r>
              <a:rPr>
                <a:solidFill>
                  <a:srgbClr val="7D9029"/>
                </a:solidFill>
                <a:latin typeface="Courier"/>
              </a:rPr>
              <a:t>    </a:t>
            </a:r>
            <a:r>
              <a:rPr>
                <a:solidFill>
                  <a:srgbClr val="06287E"/>
                </a:solidFill>
                <a:latin typeface="Courier"/>
              </a:rPr>
              <a:t>cache</a:t>
            </a:r>
            <a:r>
              <a:rPr b="1">
                <a:solidFill>
                  <a:srgbClr val="007020"/>
                </a:solidFill>
                <a:latin typeface="Courier"/>
              </a:rPr>
              <a:t>:</a:t>
            </a:r>
            <a:r>
              <a:rPr>
                <a:solidFill>
                  <a:srgbClr val="7D9029"/>
                </a:solidFill>
                <a:latin typeface="Courier"/>
              </a:rPr>
              <a:t> </a:t>
            </a:r>
            <a:r>
              <a:rPr>
                <a:solidFill>
                  <a:srgbClr val="4070A0"/>
                </a:solidFill>
                <a:latin typeface="Courier"/>
              </a:rPr>
              <a:t>true</a:t>
            </a:r>
          </a:p>
          <a:p>
            <a:pPr lvl="0" indent="0" marL="0">
              <a:spcBef>
                <a:spcPts val="3000"/>
              </a:spcBef>
              <a:buNone/>
            </a:pPr>
            <a:r>
              <a:rPr b="1"/>
              <a:t>Options</a:t>
            </a:r>
          </a:p>
        </p:txBody>
      </p:sp>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711200"/>
                <a:gridCol w="622300"/>
                <a:gridCol w="381000"/>
                <a:gridCol w="3390900"/>
              </a:tblGrid>
              <a:tr h="0">
                <a:tc>
                  <a:txBody>
                    <a:bodyPr/>
                    <a:lstStyle/>
                    <a:p>
                      <a:pPr lvl="0" indent="0" marL="0">
                        <a:buNone/>
                      </a:pPr>
                      <a:r>
                        <a:rPr/>
                        <a:t>Option</a:t>
                      </a:r>
                    </a:p>
                  </a:txBody>
                  <a:tcPr/>
                </a:tc>
                <a:tc>
                  <a:txBody>
                    <a:bodyPr/>
                    <a:lstStyle/>
                    <a:p>
                      <a:pPr lvl="0" indent="0" marL="0">
                        <a:buNone/>
                      </a:pPr>
                      <a:r>
                        <a:rPr/>
                        <a:t>Type</a:t>
                      </a:r>
                    </a:p>
                  </a:txBody>
                  <a:tcPr/>
                </a:tc>
                <a:tc>
                  <a:txBody>
                    <a:bodyPr/>
                    <a:lstStyle/>
                    <a:p>
                      <a:pPr lvl="0" indent="0" marL="0">
                        <a:buNone/>
                      </a:pPr>
                      <a:r>
                        <a:rPr/>
                        <a:t>Default</a:t>
                      </a:r>
                    </a:p>
                  </a:txBody>
                  <a:tcPr/>
                </a:tc>
                <a:tc>
                  <a:txBody>
                    <a:bodyPr/>
                    <a:lstStyle/>
                    <a:p>
                      <a:pPr lvl="0" indent="0" marL="0">
                        <a:buNone/>
                      </a:pPr>
                      <a:r>
                        <a:rPr/>
                        <a:t>Description</a:t>
                      </a:r>
                    </a:p>
                  </a:txBody>
                  <a:tcPr/>
                </a:tc>
              </a:tr>
              <a:tr h="0">
                <a:tc>
                  <a:txBody>
                    <a:bodyPr/>
                    <a:lstStyle/>
                    <a:p>
                      <a:pPr lvl="0" indent="0" marL="0">
                        <a:buNone/>
                      </a:pPr>
                      <a:r>
                        <a:rPr>
                          <a:latin typeface="Courier"/>
                        </a:rPr>
                        <a:t>format</a:t>
                      </a:r>
                    </a:p>
                  </a:txBody>
                </a:tc>
                <a:tc>
                  <a:txBody>
                    <a:bodyPr/>
                    <a:lstStyle/>
                    <a:p>
                      <a:pPr lvl="0" indent="0" marL="0">
                        <a:buNone/>
                      </a:pPr>
                      <a:r>
                        <a:rPr/>
                        <a:t>string</a:t>
                      </a:r>
                    </a:p>
                  </a:txBody>
                </a:tc>
                <a:tc>
                  <a:txBody>
                    <a:bodyPr/>
                    <a:lstStyle/>
                    <a:p>
                      <a:pPr lvl="0" indent="0" marL="0">
                        <a:buNone/>
                      </a:pPr>
                      <a:r>
                        <a:rPr/>
                        <a:t>(auto)</a:t>
                      </a:r>
                    </a:p>
                  </a:txBody>
                </a:tc>
                <a:tc>
                  <a:txBody>
                    <a:bodyPr/>
                    <a:lstStyle/>
                    <a:p>
                      <a:pPr lvl="0" indent="0" marL="0">
                        <a:buNone/>
                      </a:pPr>
                      <a:r>
                        <a:rPr/>
                        <a:t>Image format: </a:t>
                      </a:r>
                      <a:r>
                        <a:rPr>
                          <a:latin typeface="Courier"/>
                        </a:rPr>
                        <a:t>png</a:t>
                      </a:r>
                      <a:r>
                        <a:rPr/>
                        <a:t>, </a:t>
                      </a:r>
                      <a:r>
                        <a:rPr>
                          <a:latin typeface="Courier"/>
                        </a:rPr>
                        <a:t>svg</a:t>
                      </a:r>
                      <a:r>
                        <a:rPr/>
                        <a:t>, </a:t>
                      </a:r>
                      <a:r>
                        <a:rPr>
                          <a:latin typeface="Courier"/>
                        </a:rPr>
                        <a:t>pdf</a:t>
                      </a:r>
                      <a:r>
                        <a:rPr/>
                        <a:t>.</a:t>
                      </a:r>
                    </a:p>
                  </a:txBody>
                </a:tc>
              </a:tr>
              <a:tr h="0">
                <a:tc>
                  <a:txBody>
                    <a:bodyPr/>
                    <a:lstStyle/>
                    <a:p>
                      <a:pPr lvl="0" indent="0" marL="0">
                        <a:buNone/>
                      </a:pPr>
                      <a:r>
                        <a:rPr>
                          <a:latin typeface="Courier"/>
                        </a:rPr>
                        <a:t>dpi</a:t>
                      </a:r>
                    </a:p>
                  </a:txBody>
                </a:tc>
                <a:tc>
                  <a:txBody>
                    <a:bodyPr/>
                    <a:lstStyle/>
                    <a:p>
                      <a:pPr lvl="0" indent="0" marL="0">
                        <a:buNone/>
                      </a:pPr>
                      <a:r>
                        <a:rPr/>
                        <a:t>string</a:t>
                      </a:r>
                    </a:p>
                  </a:txBody>
                </a:tc>
                <a:tc>
                  <a:txBody>
                    <a:bodyPr/>
                    <a:lstStyle/>
                    <a:p>
                      <a:pPr lvl="0" indent="0" marL="0">
                        <a:buNone/>
                      </a:pPr>
                      <a:r>
                        <a:rPr>
                          <a:latin typeface="Courier"/>
                        </a:rPr>
                        <a:t>"144"</a:t>
                      </a:r>
                    </a:p>
                  </a:txBody>
                </a:tc>
                <a:tc>
                  <a:txBody>
                    <a:bodyPr/>
                    <a:lstStyle/>
                    <a:p>
                      <a:pPr lvl="0" indent="0" marL="0">
                        <a:buNone/>
                      </a:pPr>
                      <a:r>
                        <a:rPr/>
                        <a:t>Pixels per inch (PNG only).</a:t>
                      </a:r>
                    </a:p>
                  </a:txBody>
                </a:tc>
              </a:tr>
              <a:tr h="0">
                <a:tc>
                  <a:txBody>
                    <a:bodyPr/>
                    <a:lstStyle/>
                    <a:p>
                      <a:pPr lvl="0" indent="0" marL="0">
                        <a:buNone/>
                      </a:pPr>
                      <a:r>
                        <a:rPr>
                          <a:latin typeface="Courier"/>
                        </a:rPr>
                        <a:t>width</a:t>
                      </a:r>
                    </a:p>
                  </a:txBody>
                </a:tc>
                <a:tc>
                  <a:txBody>
                    <a:bodyPr/>
                    <a:lstStyle/>
                    <a:p>
                      <a:pPr lvl="0" indent="0" marL="0">
                        <a:buNone/>
                      </a:pPr>
                      <a:r>
                        <a:rPr/>
                        <a:t>string</a:t>
                      </a:r>
                    </a:p>
                  </a:txBody>
                </a:tc>
                <a:tc>
                  <a:txBody>
                    <a:bodyPr/>
                    <a:lstStyle/>
                    <a:p>
                      <a:pPr lvl="0" indent="0" marL="0">
                        <a:buNone/>
                      </a:pPr>
                      <a:r>
                        <a:rPr>
                          <a:latin typeface="Courier"/>
                        </a:rPr>
                        <a:t>"auto"</a:t>
                      </a:r>
                    </a:p>
                  </a:txBody>
                </a:tc>
                <a:tc>
                  <a:txBody>
                    <a:bodyPr/>
                    <a:lstStyle/>
                    <a:p>
                      <a:pPr lvl="0" indent="0" marL="0">
                        <a:buNone/>
                      </a:pPr>
                      <a:r>
                        <a:rPr/>
                        <a:t>Page width for image compilation (ignored in Typst output).</a:t>
                      </a:r>
                    </a:p>
                  </a:txBody>
                </a:tc>
              </a:tr>
              <a:tr h="0">
                <a:tc>
                  <a:txBody>
                    <a:bodyPr/>
                    <a:lstStyle/>
                    <a:p>
                      <a:pPr lvl="0" indent="0" marL="0">
                        <a:buNone/>
                      </a:pPr>
                      <a:r>
                        <a:rPr>
                          <a:latin typeface="Courier"/>
                        </a:rPr>
                        <a:t>height</a:t>
                      </a:r>
                    </a:p>
                  </a:txBody>
                </a:tc>
                <a:tc>
                  <a:txBody>
                    <a:bodyPr/>
                    <a:lstStyle/>
                    <a:p>
                      <a:pPr lvl="0" indent="0" marL="0">
                        <a:buNone/>
                      </a:pPr>
                      <a:r>
                        <a:rPr/>
                        <a:t>string</a:t>
                      </a:r>
                    </a:p>
                  </a:txBody>
                </a:tc>
                <a:tc>
                  <a:txBody>
                    <a:bodyPr/>
                    <a:lstStyle/>
                    <a:p>
                      <a:pPr lvl="0" indent="0" marL="0">
                        <a:buNone/>
                      </a:pPr>
                      <a:r>
                        <a:rPr>
                          <a:latin typeface="Courier"/>
                        </a:rPr>
                        <a:t>"auto"</a:t>
                      </a:r>
                    </a:p>
                  </a:txBody>
                </a:tc>
                <a:tc>
                  <a:txBody>
                    <a:bodyPr/>
                    <a:lstStyle/>
                    <a:p>
                      <a:pPr lvl="0" indent="0" marL="0">
                        <a:buNone/>
                      </a:pPr>
                      <a:r>
                        <a:rPr/>
                        <a:t>Page height for image compilation (ignored in Typst output).</a:t>
                      </a:r>
                    </a:p>
                  </a:txBody>
                </a:tc>
              </a:tr>
              <a:tr h="0">
                <a:tc>
                  <a:txBody>
                    <a:bodyPr/>
                    <a:lstStyle/>
                    <a:p>
                      <a:pPr lvl="0" indent="0" marL="0">
                        <a:buNone/>
                      </a:pPr>
                      <a:r>
                        <a:rPr>
                          <a:latin typeface="Courier"/>
                        </a:rPr>
                        <a:t>margin</a:t>
                      </a:r>
                    </a:p>
                  </a:txBody>
                </a:tc>
                <a:tc>
                  <a:txBody>
                    <a:bodyPr/>
                    <a:lstStyle/>
                    <a:p>
                      <a:pPr lvl="0" indent="0" marL="0">
                        <a:buNone/>
                      </a:pPr>
                      <a:r>
                        <a:rPr/>
                        <a:t>string</a:t>
                      </a:r>
                    </a:p>
                  </a:txBody>
                </a:tc>
                <a:tc>
                  <a:txBody>
                    <a:bodyPr/>
                    <a:lstStyle/>
                    <a:p>
                      <a:pPr lvl="0" indent="0" marL="0">
                        <a:buNone/>
                      </a:pPr>
                      <a:r>
                        <a:rPr>
                          <a:latin typeface="Courier"/>
                        </a:rPr>
                        <a:t>"0.5em"</a:t>
                      </a:r>
                    </a:p>
                  </a:txBody>
                </a:tc>
                <a:tc>
                  <a:txBody>
                    <a:bodyPr/>
                    <a:lstStyle/>
                    <a:p>
                      <a:pPr lvl="0" indent="0" marL="0">
                        <a:buNone/>
                      </a:pPr>
                      <a:r>
                        <a:rPr/>
                        <a:t>Page margin for image compilation; block </a:t>
                      </a:r>
                      <a:r>
                        <a:rPr>
                          <a:latin typeface="Courier"/>
                        </a:rPr>
                        <a:t>inset</a:t>
                      </a:r>
                      <a:r>
                        <a:rPr/>
                        <a:t> in Typst output.</a:t>
                      </a:r>
                    </a:p>
                  </a:txBody>
                </a:tc>
              </a:tr>
              <a:tr h="0">
                <a:tc>
                  <a:txBody>
                    <a:bodyPr/>
                    <a:lstStyle/>
                    <a:p>
                      <a:pPr lvl="0" indent="0" marL="0">
                        <a:buNone/>
                      </a:pPr>
                      <a:r>
                        <a:rPr>
                          <a:latin typeface="Courier"/>
                        </a:rPr>
                        <a:t>background</a:t>
                      </a:r>
                    </a:p>
                  </a:txBody>
                </a:tc>
                <a:tc>
                  <a:txBody>
                    <a:bodyPr/>
                    <a:lstStyle/>
                    <a:p>
                      <a:pPr lvl="0" indent="0" marL="0">
                        <a:buNone/>
                      </a:pPr>
                      <a:r>
                        <a:rPr/>
                        <a:t>string</a:t>
                      </a:r>
                    </a:p>
                  </a:txBody>
                </a:tc>
                <a:tc>
                  <a:txBody>
                    <a:bodyPr/>
                    <a:lstStyle/>
                    <a:p>
                      <a:pPr lvl="0" indent="0" marL="0">
                        <a:buNone/>
                      </a:pPr>
                      <a:r>
                        <a:rPr>
                          <a:latin typeface="Courier"/>
                        </a:rPr>
                        <a:t>"none"</a:t>
                      </a:r>
                    </a:p>
                  </a:txBody>
                </a:tc>
                <a:tc>
                  <a:txBody>
                    <a:bodyPr/>
                    <a:lstStyle/>
                    <a:p>
                      <a:pPr lvl="0" indent="0" marL="0">
                        <a:buNone/>
                      </a:pPr>
                      <a:r>
                        <a:rPr/>
                        <a:t>Page fill for image compilation; block </a:t>
                      </a:r>
                      <a:r>
                        <a:rPr>
                          <a:latin typeface="Courier"/>
                        </a:rPr>
                        <a:t>fill</a:t>
                      </a:r>
                      <a:r>
                        <a:rPr/>
                        <a:t> in Typst output.</a:t>
                      </a:r>
                    </a:p>
                  </a:txBody>
                </a:tc>
              </a:tr>
              <a:tr h="0">
                <a:tc>
                  <a:txBody>
                    <a:bodyPr/>
                    <a:lstStyle/>
                    <a:p>
                      <a:pPr lvl="0" indent="0" marL="0">
                        <a:buNone/>
                      </a:pPr>
                      <a:r>
                        <a:rPr>
                          <a:latin typeface="Courier"/>
                        </a:rPr>
                        <a:t>preamble</a:t>
                      </a:r>
                    </a:p>
                  </a:txBody>
                </a:tc>
                <a:tc>
                  <a:txBody>
                    <a:bodyPr/>
                    <a:lstStyle/>
                    <a:p>
                      <a:pPr lvl="0" indent="0" marL="0">
                        <a:buNone/>
                      </a:pPr>
                      <a:r>
                        <a:rPr/>
                        <a:t>string</a:t>
                      </a:r>
                    </a:p>
                  </a:txBody>
                </a:tc>
                <a:tc>
                  <a:txBody>
                    <a:bodyPr/>
                    <a:lstStyle/>
                    <a:p>
                      <a:pPr lvl="0" indent="0" marL="0">
                        <a:buNone/>
                      </a:pPr>
                      <a:r>
                        <a:rPr>
                          <a:latin typeface="Courier"/>
                        </a:rPr>
                        <a:t>""</a:t>
                      </a:r>
                    </a:p>
                  </a:txBody>
                </a:tc>
                <a:tc>
                  <a:txBody>
                    <a:bodyPr/>
                    <a:lstStyle/>
                    <a:p>
                      <a:pPr lvl="0" indent="0" marL="0">
                        <a:buNone/>
                      </a:pPr>
                      <a:r>
                        <a:rPr/>
                        <a:t>Typst code or path to a </a:t>
                      </a:r>
                      <a:r>
                        <a:rPr>
                          <a:latin typeface="Courier"/>
                        </a:rPr>
                        <a:t>.typ</a:t>
                      </a:r>
                      <a:r>
                        <a:rPr/>
                        <a:t> file prepended before user code.</a:t>
                      </a:r>
                    </a:p>
                  </a:txBody>
                </a:tc>
              </a:tr>
              <a:tr h="0">
                <a:tc>
                  <a:txBody>
                    <a:bodyPr/>
                    <a:lstStyle/>
                    <a:p>
                      <a:pPr lvl="0" indent="0" marL="0">
                        <a:buNone/>
                      </a:pPr>
                      <a:r>
                        <a:rPr>
                          <a:latin typeface="Courier"/>
                        </a:rPr>
                        <a:t>cache</a:t>
                      </a:r>
                    </a:p>
                  </a:txBody>
                </a:tc>
                <a:tc>
                  <a:txBody>
                    <a:bodyPr/>
                    <a:lstStyle/>
                    <a:p>
                      <a:pPr lvl="0" indent="0" marL="0">
                        <a:buNone/>
                      </a:pPr>
                      <a:r>
                        <a:rPr/>
                        <a:t>boolean|string</a:t>
                      </a:r>
                    </a:p>
                  </a:txBody>
                </a:tc>
                <a:tc>
                  <a:txBody>
                    <a:bodyPr/>
                    <a:lstStyle/>
                    <a:p>
                      <a:pPr lvl="0" indent="0" marL="0">
                        <a:buNone/>
                      </a:pPr>
                      <a:r>
                        <a:rPr>
                          <a:latin typeface="Courier"/>
                        </a:rPr>
                        <a:t>true</a:t>
                      </a:r>
                    </a:p>
                  </a:txBody>
                </a:tc>
                <a:tc>
                  <a:txBody>
                    <a:bodyPr/>
                    <a:lstStyle/>
                    <a:p>
                      <a:pPr lvl="0" indent="0" marL="0">
                        <a:buNone/>
                      </a:pPr>
                      <a:r>
                        <a:rPr/>
                        <a:t>Cache compiled images. Use </a:t>
                      </a:r>
                      <a:r>
                        <a:rPr>
                          <a:latin typeface="Courier"/>
                        </a:rPr>
                        <a:t>"clean"</a:t>
                      </a:r>
                      <a:r>
                        <a:rPr/>
                        <a:t> to also remove stale cache files.</a:t>
                      </a:r>
                    </a:p>
                  </a:txBody>
                </a:tc>
              </a:tr>
              <a:tr h="0">
                <a:tc>
                  <a:txBody>
                    <a:bodyPr/>
                    <a:lstStyle/>
                    <a:p>
                      <a:pPr lvl="0" indent="0" marL="0">
                        <a:buNone/>
                      </a:pPr>
                      <a:r>
                        <a:rPr>
                          <a:latin typeface="Courier"/>
                        </a:rPr>
                        <a:t>input</a:t>
                      </a:r>
                    </a:p>
                  </a:txBody>
                </a:tc>
                <a:tc>
                  <a:txBody>
                    <a:bodyPr/>
                    <a:lstStyle/>
                    <a:p>
                      <a:pPr lvl="0" indent="0" marL="0">
                        <a:buNone/>
                      </a:pPr>
                      <a:r>
                        <a:rPr/>
                        <a:t>object</a:t>
                      </a:r>
                    </a:p>
                  </a:txBody>
                </a:tc>
                <a:tc>
                  <a:txBody>
                    <a:bodyPr/>
                    <a:lstStyle/>
                    <a:p>
                      <a:pPr lvl="0" indent="0" marL="0">
                        <a:buNone/>
                      </a:pPr>
                      <a:r>
                        <a:rPr/>
                        <a:t>(none)</a:t>
                      </a:r>
                    </a:p>
                  </a:txBody>
                </a:tc>
                <a:tc>
                  <a:txBody>
                    <a:bodyPr/>
                    <a:lstStyle/>
                    <a:p>
                      <a:pPr lvl="0" indent="0" marL="0">
                        <a:buNone/>
                      </a:pPr>
                      <a:r>
                        <a:rPr/>
                        <a:t>Key-value pairs passed as </a:t>
                      </a:r>
                      <a:r>
                        <a:rPr>
                          <a:latin typeface="Courier"/>
                        </a:rPr>
                        <a:t>--input</a:t>
                      </a:r>
                      <a:r>
                        <a:rPr/>
                        <a:t> flags to Typst CLI.</a:t>
                      </a:r>
                    </a:p>
                  </a:txBody>
                </a:tc>
              </a:tr>
              <a:tr h="0">
                <a:tc>
                  <a:txBody>
                    <a:bodyPr/>
                    <a:lstStyle/>
                    <a:p>
                      <a:pPr lvl="0" indent="0" marL="0">
                        <a:buNone/>
                      </a:pPr>
                      <a:r>
                        <a:rPr>
                          <a:latin typeface="Courier"/>
                        </a:rPr>
                        <a:t>file</a:t>
                      </a:r>
                    </a:p>
                  </a:txBody>
                </a:tc>
                <a:tc>
                  <a:txBody>
                    <a:bodyPr/>
                    <a:lstStyle/>
                    <a:p>
                      <a:pPr lvl="0" indent="0" marL="0">
                        <a:buNone/>
                      </a:pPr>
                      <a:r>
                        <a:rPr/>
                        <a:t>string</a:t>
                      </a:r>
                    </a:p>
                  </a:txBody>
                </a:tc>
                <a:tc>
                  <a:txBody>
                    <a:bodyPr/>
                    <a:lstStyle/>
                    <a:p>
                      <a:pPr lvl="0" indent="0" marL="0">
                        <a:buNone/>
                      </a:pPr>
                      <a:r>
                        <a:rPr/>
                        <a:t>(none)</a:t>
                      </a:r>
                    </a:p>
                  </a:txBody>
                </a:tc>
                <a:tc>
                  <a:txBody>
                    <a:bodyPr/>
                    <a:lstStyle/>
                    <a:p>
                      <a:pPr lvl="0" indent="0" marL="0">
                        <a:buNone/>
                      </a:pPr>
                      <a:r>
                        <a:rPr/>
                        <a:t>Path to external </a:t>
                      </a:r>
                      <a:r>
                        <a:rPr>
                          <a:latin typeface="Courier"/>
                        </a:rPr>
                        <a:t>.typ</a:t>
                      </a:r>
                      <a:r>
                        <a:rPr/>
                        <a:t> file to render.</a:t>
                      </a:r>
                    </a:p>
                  </a:txBody>
                </a:tc>
              </a:tr>
              <a:tr h="0">
                <a:tc>
                  <a:txBody>
                    <a:bodyPr/>
                    <a:lstStyle/>
                    <a:p>
                      <a:pPr lvl="0" indent="0" marL="0">
                        <a:buNone/>
                      </a:pPr>
                      <a:r>
                        <a:rPr>
                          <a:latin typeface="Courier"/>
                        </a:rPr>
                        <a:t>echo</a:t>
                      </a:r>
                    </a:p>
                  </a:txBody>
                </a:tc>
                <a:tc>
                  <a:txBody>
                    <a:bodyPr/>
                    <a:lstStyle/>
                    <a:p>
                      <a:pPr lvl="0" indent="0" marL="0">
                        <a:buNone/>
                      </a:pPr>
                      <a:r>
                        <a:rPr/>
                        <a:t>boolean|string</a:t>
                      </a:r>
                    </a:p>
                  </a:txBody>
                </a:tc>
                <a:tc>
                  <a:txBody>
                    <a:bodyPr/>
                    <a:lstStyle/>
                    <a:p>
                      <a:pPr lvl="0" indent="0" marL="0">
                        <a:buNone/>
                      </a:pPr>
                      <a:r>
                        <a:rPr>
                          <a:latin typeface="Courier"/>
                        </a:rPr>
                        <a:t>false</a:t>
                      </a:r>
                    </a:p>
                  </a:txBody>
                </a:tc>
                <a:tc>
                  <a:txBody>
                    <a:bodyPr/>
                    <a:lstStyle/>
                    <a:p>
                      <a:pPr lvl="0" indent="0" marL="0">
                        <a:buNone/>
                      </a:pPr>
                      <a:r>
                        <a:rPr/>
                        <a:t>Show Typst source code alongside output (</a:t>
                      </a:r>
                      <a:r>
                        <a:rPr>
                          <a:latin typeface="Courier"/>
                        </a:rPr>
                        <a:t>true</a:t>
                      </a:r>
                      <a:r>
                        <a:rPr/>
                        <a:t>, </a:t>
                      </a:r>
                      <a:r>
                        <a:rPr>
                          <a:latin typeface="Courier"/>
                        </a:rPr>
                        <a:t>false</a:t>
                      </a:r>
                      <a:r>
                        <a:rPr/>
                        <a:t>, </a:t>
                      </a:r>
                      <a:r>
                        <a:rPr>
                          <a:latin typeface="Courier"/>
                        </a:rPr>
                        <a:t>fenced</a:t>
                      </a:r>
                      <a:r>
                        <a:rPr/>
                        <a:t>).</a:t>
                      </a:r>
                    </a:p>
                  </a:txBody>
                </a:tc>
              </a:tr>
              <a:tr h="0">
                <a:tc>
                  <a:txBody>
                    <a:bodyPr/>
                    <a:lstStyle/>
                    <a:p>
                      <a:pPr lvl="0" indent="0" marL="0">
                        <a:buNone/>
                      </a:pPr>
                      <a:r>
                        <a:rPr>
                          <a:latin typeface="Courier"/>
                        </a:rPr>
                        <a:t>eval</a:t>
                      </a:r>
                    </a:p>
                  </a:txBody>
                </a:tc>
                <a:tc>
                  <a:txBody>
                    <a:bodyPr/>
                    <a:lstStyle/>
                    <a:p>
                      <a:pPr lvl="0" indent="0" marL="0">
                        <a:buNone/>
                      </a:pPr>
                      <a:r>
                        <a:rPr/>
                        <a:t>boolean</a:t>
                      </a:r>
                    </a:p>
                  </a:txBody>
                </a:tc>
                <a:tc>
                  <a:txBody>
                    <a:bodyPr/>
                    <a:lstStyle/>
                    <a:p>
                      <a:pPr lvl="0" indent="0" marL="0">
                        <a:buNone/>
                      </a:pPr>
                      <a:r>
                        <a:rPr>
                          <a:latin typeface="Courier"/>
                        </a:rPr>
                        <a:t>true</a:t>
                      </a:r>
                    </a:p>
                  </a:txBody>
                </a:tc>
                <a:tc>
                  <a:txBody>
                    <a:bodyPr/>
                    <a:lstStyle/>
                    <a:p>
                      <a:pPr lvl="0" indent="0" marL="0">
                        <a:buNone/>
                      </a:pPr>
                      <a:r>
                        <a:rPr/>
                        <a:t>Compile Typst code to image.</a:t>
                      </a:r>
                    </a:p>
                  </a:txBody>
                </a:tc>
              </a:tr>
              <a:tr h="0">
                <a:tc>
                  <a:txBody>
                    <a:bodyPr/>
                    <a:lstStyle/>
                    <a:p>
                      <a:pPr lvl="0" indent="0" marL="0">
                        <a:buNone/>
                      </a:pPr>
                      <a:r>
                        <a:rPr>
                          <a:latin typeface="Courier"/>
                        </a:rPr>
                        <a:t>include</a:t>
                      </a:r>
                    </a:p>
                  </a:txBody>
                </a:tc>
                <a:tc>
                  <a:txBody>
                    <a:bodyPr/>
                    <a:lstStyle/>
                    <a:p>
                      <a:pPr lvl="0" indent="0" marL="0">
                        <a:buNone/>
                      </a:pPr>
                      <a:r>
                        <a:rPr/>
                        <a:t>boolean</a:t>
                      </a:r>
                    </a:p>
                  </a:txBody>
                </a:tc>
                <a:tc>
                  <a:txBody>
                    <a:bodyPr/>
                    <a:lstStyle/>
                    <a:p>
                      <a:pPr lvl="0" indent="0" marL="0">
                        <a:buNone/>
                      </a:pPr>
                      <a:r>
                        <a:rPr>
                          <a:latin typeface="Courier"/>
                        </a:rPr>
                        <a:t>true</a:t>
                      </a:r>
                    </a:p>
                  </a:txBody>
                </a:tc>
                <a:tc>
                  <a:txBody>
                    <a:bodyPr/>
                    <a:lstStyle/>
                    <a:p>
                      <a:pPr lvl="0" indent="0" marL="0">
                        <a:buNone/>
                      </a:pPr>
                      <a:r>
                        <a:rPr/>
                        <a:t>Include block in output. Set </a:t>
                      </a:r>
                      <a:r>
                        <a:rPr>
                          <a:latin typeface="Courier"/>
                        </a:rPr>
                        <a:t>false</a:t>
                      </a:r>
                      <a:r>
                        <a:rPr/>
                        <a:t> to suppress entirely.</a:t>
                      </a:r>
                    </a:p>
                  </a:txBody>
                </a:tc>
              </a:tr>
              <a:tr h="0">
                <a:tc>
                  <a:txBody>
                    <a:bodyPr/>
                    <a:lstStyle/>
                    <a:p>
                      <a:pPr lvl="0" indent="0" marL="0">
                        <a:buNone/>
                      </a:pPr>
                      <a:r>
                        <a:rPr>
                          <a:latin typeface="Courier"/>
                        </a:rPr>
                        <a:t>output</a:t>
                      </a:r>
                    </a:p>
                  </a:txBody>
                </a:tc>
                <a:tc>
                  <a:txBody>
                    <a:bodyPr/>
                    <a:lstStyle/>
                    <a:p>
                      <a:pPr lvl="0" indent="0" marL="0">
                        <a:buNone/>
                      </a:pPr>
                      <a:r>
                        <a:rPr/>
                        <a:t>boolean</a:t>
                      </a:r>
                    </a:p>
                  </a:txBody>
                </a:tc>
                <a:tc>
                  <a:txBody>
                    <a:bodyPr/>
                    <a:lstStyle/>
                    <a:p>
                      <a:pPr lvl="0" indent="0" marL="0">
                        <a:buNone/>
                      </a:pPr>
                      <a:r>
                        <a:rPr>
                          <a:latin typeface="Courier"/>
                        </a:rPr>
                        <a:t>true</a:t>
                      </a:r>
                    </a:p>
                  </a:txBody>
                </a:tc>
                <a:tc>
                  <a:txBody>
                    <a:bodyPr/>
                    <a:lstStyle/>
                    <a:p>
                      <a:pPr lvl="0" indent="0" marL="0">
                        <a:buNone/>
                      </a:pPr>
                      <a:r>
                        <a:rPr/>
                        <a:t>Show rendered output. Set </a:t>
                      </a:r>
                      <a:r>
                        <a:rPr>
                          <a:latin typeface="Courier"/>
                        </a:rPr>
                        <a:t>false</a:t>
                      </a:r>
                      <a:r>
                        <a:rPr/>
                        <a:t> to skip compilation.</a:t>
                      </a:r>
                    </a:p>
                  </a:txBody>
                </a:tc>
              </a:tr>
              <a:tr h="0">
                <a:tc>
                  <a:txBody>
                    <a:bodyPr/>
                    <a:lstStyle/>
                    <a:p>
                      <a:pPr lvl="0" indent="0" marL="0">
                        <a:buNone/>
                      </a:pPr>
                      <a:r>
                        <a:rPr>
                          <a:latin typeface="Courier"/>
                        </a:rPr>
                        <a:t>output-location</a:t>
                      </a:r>
                    </a:p>
                  </a:txBody>
                </a:tc>
                <a:tc>
                  <a:txBody>
                    <a:bodyPr/>
                    <a:lstStyle/>
                    <a:p>
                      <a:pPr lvl="0" indent="0" marL="0">
                        <a:buNone/>
                      </a:pPr>
                      <a:r>
                        <a:rPr/>
                        <a:t>string</a:t>
                      </a:r>
                    </a:p>
                  </a:txBody>
                </a:tc>
                <a:tc>
                  <a:txBody>
                    <a:bodyPr/>
                    <a:lstStyle/>
                    <a:p>
                      <a:pPr lvl="0" indent="0" marL="0">
                        <a:buNone/>
                      </a:pPr>
                      <a:r>
                        <a:rPr/>
                        <a:t>(none)</a:t>
                      </a:r>
                    </a:p>
                  </a:txBody>
                </a:tc>
                <a:tc>
                  <a:txBody>
                    <a:bodyPr/>
                    <a:lstStyle/>
                    <a:p>
                      <a:pPr lvl="0" indent="0" marL="0">
                        <a:buNone/>
                      </a:pPr>
                      <a:r>
                        <a:rPr/>
                        <a:t>Output placement in Reveal.js (</a:t>
                      </a:r>
                      <a:r>
                        <a:rPr>
                          <a:latin typeface="Courier"/>
                        </a:rPr>
                        <a:t>fragment</a:t>
                      </a:r>
                      <a:r>
                        <a:rPr/>
                        <a:t>, </a:t>
                      </a:r>
                      <a:r>
                        <a:rPr>
                          <a:latin typeface="Courier"/>
                        </a:rPr>
                        <a:t>slide</a:t>
                      </a:r>
                      <a:r>
                        <a:rPr/>
                        <a:t>, </a:t>
                      </a:r>
                      <a:r>
                        <a:rPr>
                          <a:latin typeface="Courier"/>
                        </a:rPr>
                        <a:t>column</a:t>
                      </a:r>
                      <a:r>
                        <a:rPr/>
                        <a:t>, </a:t>
                      </a:r>
                      <a:r>
                        <a:rPr>
                          <a:latin typeface="Courier"/>
                        </a:rPr>
                        <a:t>column-fragment</a:t>
                      </a:r>
                      <a:r>
                        <a:rPr/>
                        <a:t>).</a:t>
                      </a:r>
                    </a:p>
                  </a:txBody>
                </a:tc>
              </a:tr>
              <a:tr h="0">
                <a:tc>
                  <a:txBody>
                    <a:bodyPr/>
                    <a:lstStyle/>
                    <a:p>
                      <a:pPr lvl="0" indent="0" marL="0">
                        <a:buNone/>
                      </a:pPr>
                      <a:r>
                        <a:rPr>
                          <a:latin typeface="Courier"/>
                        </a:rPr>
                        <a:t>classes</a:t>
                      </a:r>
                    </a:p>
                  </a:txBody>
                </a:tc>
                <a:tc>
                  <a:txBody>
                    <a:bodyPr/>
                    <a:lstStyle/>
                    <a:p>
                      <a:pPr lvl="0" indent="0" marL="0">
                        <a:buNone/>
                      </a:pPr>
                      <a:r>
                        <a:rPr/>
                        <a:t>string</a:t>
                      </a:r>
                    </a:p>
                  </a:txBody>
                </a:tc>
                <a:tc>
                  <a:txBody>
                    <a:bodyPr/>
                    <a:lstStyle/>
                    <a:p>
                      <a:pPr lvl="0" indent="0" marL="0">
                        <a:buNone/>
                      </a:pPr>
                      <a:r>
                        <a:rPr/>
                        <a:t>(none)</a:t>
                      </a:r>
                    </a:p>
                  </a:txBody>
                </a:tc>
                <a:tc>
                  <a:txBody>
                    <a:bodyPr/>
                    <a:lstStyle/>
                    <a:p>
                      <a:pPr lvl="0" indent="0" marL="0">
                        <a:buNone/>
                      </a:pPr>
                      <a:r>
                        <a:rPr/>
                        <a:t>Space-separated CSS classes on the output image (e.g., </a:t>
                      </a:r>
                      <a:r>
                        <a:rPr>
                          <a:latin typeface="Courier"/>
                        </a:rPr>
                        <a:t>r-stretch</a:t>
                      </a:r>
                      <a:r>
                        <a:rPr/>
                        <a:t>).</a:t>
                      </a:r>
                    </a:p>
                  </a:txBody>
                </a:tc>
              </a:tr>
              <a:tr h="0">
                <a:tc>
                  <a:txBody>
                    <a:bodyPr/>
                    <a:lstStyle/>
                    <a:p>
                      <a:pPr lvl="0" indent="0" marL="0">
                        <a:buNone/>
                      </a:pPr>
                      <a:r>
                        <a:rPr>
                          <a:latin typeface="Courier"/>
                        </a:rPr>
                        <a:t>pages</a:t>
                      </a:r>
                    </a:p>
                  </a:txBody>
                </a:tc>
                <a:tc>
                  <a:txBody>
                    <a:bodyPr/>
                    <a:lstStyle/>
                    <a:p>
                      <a:pPr lvl="0" indent="0" marL="0">
                        <a:buNone/>
                      </a:pPr>
                      <a:r>
                        <a:rPr/>
                        <a:t>string</a:t>
                      </a:r>
                    </a:p>
                  </a:txBody>
                </a:tc>
                <a:tc>
                  <a:txBody>
                    <a:bodyPr/>
                    <a:lstStyle/>
                    <a:p>
                      <a:pPr lvl="0" indent="0" marL="0">
                        <a:buNone/>
                      </a:pPr>
                      <a:r>
                        <a:rPr>
                          <a:latin typeface="Courier"/>
                        </a:rPr>
                        <a:t>"all"</a:t>
                      </a:r>
                    </a:p>
                  </a:txBody>
                </a:tc>
                <a:tc>
                  <a:txBody>
                    <a:bodyPr/>
                    <a:lstStyle/>
                    <a:p>
                      <a:pPr lvl="0" indent="0" marL="0">
                        <a:buNone/>
                      </a:pPr>
                      <a:r>
                        <a:rPr/>
                        <a:t>Pages to include from multi-page output: </a:t>
                      </a:r>
                      <a:r>
                        <a:rPr>
                          <a:latin typeface="Courier"/>
                        </a:rPr>
                        <a:t>all</a:t>
                      </a:r>
                      <a:r>
                        <a:rPr/>
                        <a:t>, </a:t>
                      </a:r>
                      <a:r>
                        <a:rPr>
                          <a:latin typeface="Courier"/>
                        </a:rPr>
                        <a:t>1</a:t>
                      </a:r>
                      <a:r>
                        <a:rPr/>
                        <a:t>, </a:t>
                      </a:r>
                      <a:r>
                        <a:rPr>
                          <a:latin typeface="Courier"/>
                        </a:rPr>
                        <a:t>1-3</a:t>
                      </a:r>
                      <a:r>
                        <a:rPr/>
                        <a:t>, </a:t>
                      </a:r>
                      <a:r>
                        <a:rPr>
                          <a:latin typeface="Courier"/>
                        </a:rPr>
                        <a:t>2,5</a:t>
                      </a:r>
                      <a:r>
                        <a:rPr/>
                        <a:t>, </a:t>
                      </a:r>
                      <a:r>
                        <a:rPr>
                          <a:latin typeface="Courier"/>
                        </a:rPr>
                        <a:t>3-</a:t>
                      </a:r>
                      <a:r>
                        <a:rPr/>
                        <a:t>.</a:t>
                      </a:r>
                    </a:p>
                  </a:txBody>
                </a:tc>
              </a:tr>
              <a:tr h="0">
                <a:tc>
                  <a:txBody>
                    <a:bodyPr/>
                    <a:lstStyle/>
                    <a:p>
                      <a:pPr lvl="0" indent="0" marL="0">
                        <a:buNone/>
                      </a:pPr>
                      <a:r>
                        <a:rPr>
                          <a:latin typeface="Courier"/>
                        </a:rPr>
                        <a:t>layout-ncol</a:t>
                      </a:r>
                    </a:p>
                  </a:txBody>
                </a:tc>
                <a:tc>
                  <a:txBody>
                    <a:bodyPr/>
                    <a:lstStyle/>
                    <a:p>
                      <a:pPr lvl="0" indent="0" marL="0">
                        <a:buNone/>
                      </a:pPr>
                      <a:r>
                        <a:rPr/>
                        <a:t>string</a:t>
                      </a:r>
                    </a:p>
                  </a:txBody>
                </a:tc>
                <a:tc>
                  <a:txBody>
                    <a:bodyPr/>
                    <a:lstStyle/>
                    <a:p>
                      <a:pPr lvl="0" indent="0" marL="0">
                        <a:buNone/>
                      </a:pPr>
                      <a:r>
                        <a:rPr/>
                        <a:t>(none)</a:t>
                      </a:r>
                    </a:p>
                  </a:txBody>
                </a:tc>
                <a:tc>
                  <a:txBody>
                    <a:bodyPr/>
                    <a:lstStyle/>
                    <a:p>
                      <a:pPr lvl="0" indent="0" marL="0">
                        <a:buNone/>
                      </a:pPr>
                      <a:r>
                        <a:rPr/>
                        <a:t>Number of columns for arranging multi-page output. Omit for vertical stack.</a:t>
                      </a:r>
                    </a:p>
                  </a:txBody>
                </a:tc>
              </a:tr>
            </a:tbl>
          </a:graphicData>
        </a:graphic>
      </p:graphicFrame>
    </p:spTree>
  </p:cSl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buNone/>
            </a:pPr>
            <a:r>
              <a:rPr/>
              <a:t>Any unknown option with a string value is forwarded as an HTML attribute on the output image element (e.g., </a:t>
            </a:r>
            <a:r>
              <a:rPr>
                <a:latin typeface="Courier"/>
              </a:rPr>
              <a:t>//| style: "max-height: 300px;"</a:t>
            </a:r>
            <a:r>
              <a:rPr/>
              <a:t>). Values that look like booleans (</a:t>
            </a:r>
            <a:r>
              <a:rPr>
                <a:latin typeface="Courier"/>
              </a:rPr>
              <a:t>true</a:t>
            </a:r>
            <a:r>
              <a:rPr/>
              <a:t>/</a:t>
            </a:r>
            <a:r>
              <a:rPr>
                <a:latin typeface="Courier"/>
              </a:rPr>
              <a:t>false</a:t>
            </a:r>
            <a:r>
              <a:rPr/>
              <a:t>) must be quoted to be forwarded (e.g., </a:t>
            </a:r>
            <a:r>
              <a:rPr>
                <a:latin typeface="Courier"/>
              </a:rPr>
              <a:t>//| data-lazy: "true"</a:t>
            </a:r>
            <a:r>
              <a:rPr/>
              <a:t>).</a:t>
            </a:r>
          </a:p>
          <a:p>
            <a:pPr lvl="0" indent="0" marL="0">
              <a:spcBef>
                <a:spcPts val="3000"/>
              </a:spcBef>
              <a:buNone/>
            </a:pPr>
            <a:r>
              <a:rPr b="1"/>
              <a:t>Global-Only Options</a:t>
            </a:r>
          </a:p>
          <a:p>
            <a:pPr lvl="0" indent="0" marL="0">
              <a:buNone/>
            </a:pPr>
            <a:r>
              <a:rPr/>
              <a:t>These options can only be set in the document YAML and cannot be overridden per block.</a:t>
            </a:r>
          </a:p>
        </p:txBody>
      </p:sp>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622300"/>
                <a:gridCol w="571500"/>
                <a:gridCol w="876300"/>
                <a:gridCol w="3035300"/>
              </a:tblGrid>
              <a:tr h="0">
                <a:tc>
                  <a:txBody>
                    <a:bodyPr/>
                    <a:lstStyle/>
                    <a:p>
                      <a:pPr lvl="0" indent="0" marL="0">
                        <a:buNone/>
                      </a:pPr>
                      <a:r>
                        <a:rPr/>
                        <a:t>Option</a:t>
                      </a:r>
                    </a:p>
                  </a:txBody>
                  <a:tcPr/>
                </a:tc>
                <a:tc>
                  <a:txBody>
                    <a:bodyPr/>
                    <a:lstStyle/>
                    <a:p>
                      <a:pPr lvl="0" indent="0" marL="0">
                        <a:buNone/>
                      </a:pPr>
                      <a:r>
                        <a:rPr/>
                        <a:t>Type</a:t>
                      </a:r>
                    </a:p>
                  </a:txBody>
                  <a:tcPr/>
                </a:tc>
                <a:tc>
                  <a:txBody>
                    <a:bodyPr/>
                    <a:lstStyle/>
                    <a:p>
                      <a:pPr lvl="0" indent="0" marL="0">
                        <a:buNone/>
                      </a:pPr>
                      <a:r>
                        <a:rPr/>
                        <a:t>Default</a:t>
                      </a:r>
                    </a:p>
                  </a:txBody>
                  <a:tcPr/>
                </a:tc>
                <a:tc>
                  <a:txBody>
                    <a:bodyPr/>
                    <a:lstStyle/>
                    <a:p>
                      <a:pPr lvl="0" indent="0" marL="0">
                        <a:buNone/>
                      </a:pPr>
                      <a:r>
                        <a:rPr/>
                        <a:t>Description</a:t>
                      </a:r>
                    </a:p>
                  </a:txBody>
                  <a:tcPr/>
                </a:tc>
              </a:tr>
              <a:tr h="0">
                <a:tc>
                  <a:txBody>
                    <a:bodyPr/>
                    <a:lstStyle/>
                    <a:p>
                      <a:pPr lvl="0" indent="0" marL="0">
                        <a:buNone/>
                      </a:pPr>
                      <a:r>
                        <a:rPr>
                          <a:latin typeface="Courier"/>
                        </a:rPr>
                        <a:t>root</a:t>
                      </a:r>
                    </a:p>
                  </a:txBody>
                </a:tc>
                <a:tc>
                  <a:txBody>
                    <a:bodyPr/>
                    <a:lstStyle/>
                    <a:p>
                      <a:pPr lvl="0" indent="0" marL="0">
                        <a:buNone/>
                      </a:pPr>
                      <a:r>
                        <a:rPr/>
                        <a:t>string</a:t>
                      </a:r>
                    </a:p>
                  </a:txBody>
                </a:tc>
                <a:tc>
                  <a:txBody>
                    <a:bodyPr/>
                    <a:lstStyle/>
                    <a:p>
                      <a:pPr lvl="0" indent="0" marL="0">
                        <a:buNone/>
                      </a:pPr>
                      <a:r>
                        <a:rPr/>
                        <a:t>(project directory)</a:t>
                      </a:r>
                    </a:p>
                  </a:txBody>
                </a:tc>
                <a:tc>
                  <a:txBody>
                    <a:bodyPr/>
                    <a:lstStyle/>
                    <a:p>
                      <a:pPr lvl="0" indent="0" marL="0">
                        <a:buNone/>
                      </a:pPr>
                      <a:r>
                        <a:rPr/>
                        <a:t>Root directory for Typst compilation.</a:t>
                      </a:r>
                    </a:p>
                  </a:txBody>
                </a:tc>
              </a:tr>
              <a:tr h="0">
                <a:tc>
                  <a:txBody>
                    <a:bodyPr/>
                    <a:lstStyle/>
                    <a:p>
                      <a:pPr lvl="0" indent="0" marL="0">
                        <a:buNone/>
                      </a:pPr>
                      <a:r>
                        <a:rPr>
                          <a:latin typeface="Courier"/>
                        </a:rPr>
                        <a:t>font-path</a:t>
                      </a:r>
                    </a:p>
                  </a:txBody>
                </a:tc>
                <a:tc>
                  <a:txBody>
                    <a:bodyPr/>
                    <a:lstStyle/>
                    <a:p>
                      <a:pPr lvl="0" indent="0" marL="0">
                        <a:buNone/>
                      </a:pPr>
                      <a:r>
                        <a:rPr/>
                        <a:t>string|array</a:t>
                      </a:r>
                    </a:p>
                  </a:txBody>
                </a:tc>
                <a:tc>
                  <a:txBody>
                    <a:bodyPr/>
                    <a:lstStyle/>
                    <a:p>
                      <a:pPr lvl="0" indent="0" marL="0">
                        <a:buNone/>
                      </a:pPr>
                      <a:r>
                        <a:rPr/>
                        <a:t>(none)</a:t>
                      </a:r>
                    </a:p>
                  </a:txBody>
                </a:tc>
                <a:tc>
                  <a:txBody>
                    <a:bodyPr/>
                    <a:lstStyle/>
                    <a:p>
                      <a:pPr lvl="0" indent="0" marL="0">
                        <a:buNone/>
                      </a:pPr>
                      <a:r>
                        <a:rPr/>
                        <a:t>Path or list of paths to directories containing additional fonts.</a:t>
                      </a:r>
                    </a:p>
                  </a:txBody>
                </a:tc>
              </a:tr>
              <a:tr h="0">
                <a:tc>
                  <a:txBody>
                    <a:bodyPr/>
                    <a:lstStyle/>
                    <a:p>
                      <a:pPr lvl="0" indent="0" marL="0">
                        <a:buNone/>
                      </a:pPr>
                      <a:r>
                        <a:rPr>
                          <a:latin typeface="Courier"/>
                        </a:rPr>
                        <a:t>package-path</a:t>
                      </a:r>
                    </a:p>
                  </a:txBody>
                </a:tc>
                <a:tc>
                  <a:txBody>
                    <a:bodyPr/>
                    <a:lstStyle/>
                    <a:p>
                      <a:pPr lvl="0" indent="0" marL="0">
                        <a:buNone/>
                      </a:pPr>
                      <a:r>
                        <a:rPr/>
                        <a:t>string</a:t>
                      </a:r>
                    </a:p>
                  </a:txBody>
                </a:tc>
                <a:tc>
                  <a:txBody>
                    <a:bodyPr/>
                    <a:lstStyle/>
                    <a:p>
                      <a:pPr lvl="0" indent="0" marL="0">
                        <a:buNone/>
                      </a:pPr>
                      <a:r>
                        <a:rPr/>
                        <a:t>(none)</a:t>
                      </a:r>
                    </a:p>
                  </a:txBody>
                </a:tc>
                <a:tc>
                  <a:txBody>
                    <a:bodyPr/>
                    <a:lstStyle/>
                    <a:p>
                      <a:pPr lvl="0" indent="0" marL="0">
                        <a:buNone/>
                      </a:pPr>
                      <a:r>
                        <a:rPr/>
                        <a:t>Path to a directory containing Typst packages (offline/reproducible).</a:t>
                      </a:r>
                    </a:p>
                  </a:txBody>
                </a:tc>
              </a:tr>
            </a:tbl>
          </a:graphicData>
        </a:graphic>
      </p:graphicFrame>
    </p:spTree>
  </p:cSl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Per-Block Cross-Referencing Options</a:t>
            </a:r>
          </a:p>
        </p:txBody>
      </p:sp>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723900"/>
                <a:gridCol w="292100"/>
                <a:gridCol w="4089400"/>
              </a:tblGrid>
              <a:tr h="0">
                <a:tc>
                  <a:txBody>
                    <a:bodyPr/>
                    <a:lstStyle/>
                    <a:p>
                      <a:pPr lvl="0" indent="0" marL="0">
                        <a:buNone/>
                      </a:pPr>
                      <a:r>
                        <a:rPr/>
                        <a:t>Option</a:t>
                      </a:r>
                    </a:p>
                  </a:txBody>
                  <a:tcPr/>
                </a:tc>
                <a:tc>
                  <a:txBody>
                    <a:bodyPr/>
                    <a:lstStyle/>
                    <a:p>
                      <a:pPr lvl="0" indent="0" marL="0">
                        <a:buNone/>
                      </a:pPr>
                      <a:r>
                        <a:rPr/>
                        <a:t>Type</a:t>
                      </a:r>
                    </a:p>
                  </a:txBody>
                  <a:tcPr/>
                </a:tc>
                <a:tc>
                  <a:txBody>
                    <a:bodyPr/>
                    <a:lstStyle/>
                    <a:p>
                      <a:pPr lvl="0" indent="0" marL="0">
                        <a:buNone/>
                      </a:pPr>
                      <a:r>
                        <a:rPr/>
                        <a:t>Description</a:t>
                      </a:r>
                    </a:p>
                  </a:txBody>
                  <a:tcPr/>
                </a:tc>
              </a:tr>
              <a:tr h="0">
                <a:tc>
                  <a:txBody>
                    <a:bodyPr/>
                    <a:lstStyle/>
                    <a:p>
                      <a:pPr lvl="0" indent="0" marL="0">
                        <a:buNone/>
                      </a:pPr>
                      <a:r>
                        <a:rPr>
                          <a:latin typeface="Courier"/>
                        </a:rPr>
                        <a:t>label</a:t>
                      </a:r>
                    </a:p>
                  </a:txBody>
                </a:tc>
                <a:tc>
                  <a:txBody>
                    <a:bodyPr/>
                    <a:lstStyle/>
                    <a:p>
                      <a:pPr lvl="0" indent="0" marL="0">
                        <a:buNone/>
                      </a:pPr>
                      <a:r>
                        <a:rPr/>
                        <a:t>string</a:t>
                      </a:r>
                    </a:p>
                  </a:txBody>
                </a:tc>
                <a:tc>
                  <a:txBody>
                    <a:bodyPr/>
                    <a:lstStyle/>
                    <a:p>
                      <a:pPr lvl="0" indent="0" marL="0">
                        <a:buNone/>
                      </a:pPr>
                      <a:r>
                        <a:rPr/>
                        <a:t>Quarto cross-ref label (e.g., </a:t>
                      </a:r>
                      <a:r>
                        <a:rPr>
                          <a:latin typeface="Courier"/>
                        </a:rPr>
                        <a:t>fig-x</a:t>
                      </a:r>
                      <a:r>
                        <a:rPr/>
                        <a:t>, </a:t>
                      </a:r>
                      <a:r>
                        <a:rPr>
                          <a:latin typeface="Courier"/>
                        </a:rPr>
                        <a:t>tbl-y</a:t>
                      </a:r>
                      <a:r>
                        <a:rPr/>
                        <a:t>, </a:t>
                      </a:r>
                      <a:r>
                        <a:rPr>
                          <a:latin typeface="Courier"/>
                        </a:rPr>
                        <a:t>lst-z</a:t>
                      </a:r>
                      <a:r>
                        <a:rPr/>
                        <a:t>).</a:t>
                      </a:r>
                    </a:p>
                  </a:txBody>
                </a:tc>
              </a:tr>
              <a:tr h="0">
                <a:tc>
                  <a:txBody>
                    <a:bodyPr/>
                    <a:lstStyle/>
                    <a:p>
                      <a:pPr lvl="0" indent="0" marL="0">
                        <a:buNone/>
                      </a:pPr>
                      <a:r>
                        <a:rPr>
                          <a:latin typeface="Courier"/>
                        </a:rPr>
                        <a:t>cap</a:t>
                      </a:r>
                    </a:p>
                  </a:txBody>
                </a:tc>
                <a:tc>
                  <a:txBody>
                    <a:bodyPr/>
                    <a:lstStyle/>
                    <a:p>
                      <a:pPr lvl="0" indent="0" marL="0">
                        <a:buNone/>
                      </a:pPr>
                      <a:r>
                        <a:rPr/>
                        <a:t>string</a:t>
                      </a:r>
                    </a:p>
                  </a:txBody>
                </a:tc>
                <a:tc>
                  <a:txBody>
                    <a:bodyPr/>
                    <a:lstStyle/>
                    <a:p>
                      <a:pPr lvl="0" indent="0" marL="0">
                        <a:buNone/>
                      </a:pPr>
                      <a:r>
                        <a:rPr/>
                        <a:t>Caption text for the labelled block.</a:t>
                      </a:r>
                    </a:p>
                  </a:txBody>
                </a:tc>
              </a:tr>
              <a:tr h="0">
                <a:tc>
                  <a:txBody>
                    <a:bodyPr/>
                    <a:lstStyle/>
                    <a:p>
                      <a:pPr lvl="0" indent="0" marL="0">
                        <a:buNone/>
                      </a:pPr>
                      <a:r>
                        <a:rPr>
                          <a:latin typeface="Courier"/>
                        </a:rPr>
                        <a:t>alt</a:t>
                      </a:r>
                    </a:p>
                  </a:txBody>
                </a:tc>
                <a:tc>
                  <a:txBody>
                    <a:bodyPr/>
                    <a:lstStyle/>
                    <a:p>
                      <a:pPr lvl="0" indent="0" marL="0">
                        <a:buNone/>
                      </a:pPr>
                      <a:r>
                        <a:rPr/>
                        <a:t>string</a:t>
                      </a:r>
                    </a:p>
                  </a:txBody>
                </a:tc>
                <a:tc>
                  <a:txBody>
                    <a:bodyPr/>
                    <a:lstStyle/>
                    <a:p>
                      <a:pPr lvl="0" indent="0" marL="0">
                        <a:buNone/>
                      </a:pPr>
                      <a:r>
                        <a:rPr/>
                        <a:t>Alternative text for accessibility.</a:t>
                      </a:r>
                    </a:p>
                  </a:txBody>
                </a:tc>
              </a:tr>
              <a:tr h="0">
                <a:tc>
                  <a:txBody>
                    <a:bodyPr/>
                    <a:lstStyle/>
                    <a:p>
                      <a:pPr lvl="0" indent="0" marL="0">
                        <a:buNone/>
                      </a:pPr>
                      <a:r>
                        <a:rPr>
                          <a:latin typeface="Courier"/>
                        </a:rPr>
                        <a:t>&lt;prefix&gt;-cap</a:t>
                      </a:r>
                    </a:p>
                  </a:txBody>
                </a:tc>
                <a:tc>
                  <a:txBody>
                    <a:bodyPr/>
                    <a:lstStyle/>
                    <a:p>
                      <a:pPr lvl="0" indent="0" marL="0">
                        <a:buNone/>
                      </a:pPr>
                      <a:r>
                        <a:rPr/>
                        <a:t>string</a:t>
                      </a:r>
                    </a:p>
                  </a:txBody>
                </a:tc>
                <a:tc>
                  <a:txBody>
                    <a:bodyPr/>
                    <a:lstStyle/>
                    <a:p>
                      <a:pPr lvl="0" indent="0" marL="0">
                        <a:buNone/>
                      </a:pPr>
                      <a:r>
                        <a:rPr/>
                        <a:t>Prefix-specific caption (e.g., </a:t>
                      </a:r>
                      <a:r>
                        <a:rPr>
                          <a:latin typeface="Courier"/>
                        </a:rPr>
                        <a:t>fig-cap</a:t>
                      </a:r>
                      <a:r>
                        <a:rPr/>
                        <a:t>). Overrides </a:t>
                      </a:r>
                      <a:r>
                        <a:rPr>
                          <a:latin typeface="Courier"/>
                        </a:rPr>
                        <a:t>cap</a:t>
                      </a:r>
                      <a:r>
                        <a:rPr/>
                        <a:t> for matching labels.</a:t>
                      </a:r>
                    </a:p>
                  </a:txBody>
                </a:tc>
              </a:tr>
              <a:tr h="0">
                <a:tc>
                  <a:txBody>
                    <a:bodyPr/>
                    <a:lstStyle/>
                    <a:p>
                      <a:pPr lvl="0" indent="0" marL="0">
                        <a:buNone/>
                      </a:pPr>
                      <a:r>
                        <a:rPr>
                          <a:latin typeface="Courier"/>
                        </a:rPr>
                        <a:t>&lt;prefix&gt;-alt</a:t>
                      </a:r>
                    </a:p>
                  </a:txBody>
                </a:tc>
                <a:tc>
                  <a:txBody>
                    <a:bodyPr/>
                    <a:lstStyle/>
                    <a:p>
                      <a:pPr lvl="0" indent="0" marL="0">
                        <a:buNone/>
                      </a:pPr>
                      <a:r>
                        <a:rPr/>
                        <a:t>string</a:t>
                      </a:r>
                    </a:p>
                  </a:txBody>
                </a:tc>
                <a:tc>
                  <a:txBody>
                    <a:bodyPr/>
                    <a:lstStyle/>
                    <a:p>
                      <a:pPr lvl="0" indent="0" marL="0">
                        <a:buNone/>
                      </a:pPr>
                      <a:r>
                        <a:rPr/>
                        <a:t>Prefix-specific alt text (e.g., </a:t>
                      </a:r>
                      <a:r>
                        <a:rPr>
                          <a:latin typeface="Courier"/>
                        </a:rPr>
                        <a:t>fig-alt</a:t>
                      </a:r>
                      <a:r>
                        <a:rPr/>
                        <a:t>). Overrides </a:t>
                      </a:r>
                      <a:r>
                        <a:rPr>
                          <a:latin typeface="Courier"/>
                        </a:rPr>
                        <a:t>alt</a:t>
                      </a:r>
                      <a:r>
                        <a:rPr/>
                        <a:t> for matching labels.</a:t>
                      </a:r>
                    </a:p>
                  </a:txBody>
                </a:tc>
              </a:tr>
            </a:tbl>
          </a:graphicData>
        </a:graphic>
      </p:graphicFrame>
    </p:spTree>
  </p:cSl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Auto-Selected Image Format</a:t>
            </a:r>
          </a:p>
        </p:txBody>
      </p:sp>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2552700"/>
                <a:gridCol w="2552700"/>
              </a:tblGrid>
              <a:tr h="0">
                <a:tc>
                  <a:txBody>
                    <a:bodyPr/>
                    <a:lstStyle/>
                    <a:p>
                      <a:pPr lvl="0" indent="0" marL="0">
                        <a:buNone/>
                      </a:pPr>
                      <a:r>
                        <a:rPr/>
                        <a:t>Output Format</a:t>
                      </a:r>
                    </a:p>
                  </a:txBody>
                  <a:tcPr/>
                </a:tc>
                <a:tc>
                  <a:txBody>
                    <a:bodyPr/>
                    <a:lstStyle/>
                    <a:p>
                      <a:pPr lvl="0" indent="0" marL="0">
                        <a:buNone/>
                      </a:pPr>
                      <a:r>
                        <a:rPr/>
                        <a:t>Default Image Format</a:t>
                      </a:r>
                    </a:p>
                  </a:txBody>
                  <a:tcPr/>
                </a:tc>
              </a:tr>
              <a:tr h="0">
                <a:tc>
                  <a:txBody>
                    <a:bodyPr/>
                    <a:lstStyle/>
                    <a:p>
                      <a:pPr lvl="0" indent="0" marL="0">
                        <a:buNone/>
                      </a:pPr>
                      <a:r>
                        <a:rPr/>
                        <a:t>HTML / RevealJS</a:t>
                      </a:r>
                    </a:p>
                  </a:txBody>
                </a:tc>
                <a:tc>
                  <a:txBody>
                    <a:bodyPr/>
                    <a:lstStyle/>
                    <a:p>
                      <a:pPr lvl="0" indent="0" marL="0">
                        <a:buNone/>
                      </a:pPr>
                      <a:r>
                        <a:rPr>
                          <a:latin typeface="Courier"/>
                        </a:rPr>
                        <a:t>svg</a:t>
                      </a:r>
                    </a:p>
                  </a:txBody>
                </a:tc>
              </a:tr>
              <a:tr h="0">
                <a:tc>
                  <a:txBody>
                    <a:bodyPr/>
                    <a:lstStyle/>
                    <a:p>
                      <a:pPr lvl="0" indent="0" marL="0">
                        <a:buNone/>
                      </a:pPr>
                      <a:r>
                        <a:rPr/>
                        <a:t>LaTeX / Beamer</a:t>
                      </a:r>
                    </a:p>
                  </a:txBody>
                </a:tc>
                <a:tc>
                  <a:txBody>
                    <a:bodyPr/>
                    <a:lstStyle/>
                    <a:p>
                      <a:pPr lvl="0" indent="0" marL="0">
                        <a:buNone/>
                      </a:pPr>
                      <a:r>
                        <a:rPr>
                          <a:latin typeface="Courier"/>
                        </a:rPr>
                        <a:t>pdf</a:t>
                      </a:r>
                    </a:p>
                  </a:txBody>
                </a:tc>
              </a:tr>
              <a:tr h="0">
                <a:tc>
                  <a:txBody>
                    <a:bodyPr/>
                    <a:lstStyle/>
                    <a:p>
                      <a:pPr lvl="0" indent="0" marL="0">
                        <a:buNone/>
                      </a:pPr>
                      <a:r>
                        <a:rPr/>
                        <a:t>Typst</a:t>
                      </a:r>
                    </a:p>
                  </a:txBody>
                </a:tc>
                <a:tc>
                  <a:txBody>
                    <a:bodyPr/>
                    <a:lstStyle/>
                    <a:p>
                      <a:pPr lvl="0" indent="0" marL="0">
                        <a:buNone/>
                      </a:pPr>
                      <a:r>
                        <a:rPr/>
                        <a:t>(native pass-through)</a:t>
                      </a:r>
                    </a:p>
                  </a:txBody>
                </a:tc>
              </a:tr>
              <a:tr h="0">
                <a:tc>
                  <a:txBody>
                    <a:bodyPr/>
                    <a:lstStyle/>
                    <a:p>
                      <a:pPr lvl="0" indent="0" marL="0">
                        <a:buNone/>
                      </a:pPr>
                      <a:r>
                        <a:rPr/>
                        <a:t>DOCX / PPTX</a:t>
                      </a:r>
                    </a:p>
                  </a:txBody>
                </a:tc>
                <a:tc>
                  <a:txBody>
                    <a:bodyPr/>
                    <a:lstStyle/>
                    <a:p>
                      <a:pPr lvl="0" indent="0" marL="0">
                        <a:buNone/>
                      </a:pPr>
                      <a:r>
                        <a:rPr>
                          <a:latin typeface="Courier"/>
                        </a:rPr>
                        <a:t>png</a:t>
                      </a:r>
                    </a:p>
                  </a:txBody>
                </a:tc>
              </a:tr>
              <a:tr h="0">
                <a:tc>
                  <a:txBody>
                    <a:bodyPr/>
                    <a:lstStyle/>
                    <a:p>
                      <a:pPr lvl="0" indent="0" marL="0">
                        <a:buNone/>
                      </a:pPr>
                      <a:r>
                        <a:rPr/>
                        <a:t>Other</a:t>
                      </a:r>
                    </a:p>
                  </a:txBody>
                </a:tc>
                <a:tc>
                  <a:txBody>
                    <a:bodyPr/>
                    <a:lstStyle/>
                    <a:p>
                      <a:pPr lvl="0" indent="0" marL="0">
                        <a:buNone/>
                      </a:pPr>
                      <a:r>
                        <a:rPr>
                          <a:latin typeface="Courier"/>
                        </a:rPr>
                        <a:t>png</a:t>
                      </a:r>
                    </a:p>
                  </a:txBody>
                </a:tc>
              </a:tr>
            </a:tbl>
          </a:graphicData>
        </a:graphic>
      </p:graphicFrame>
    </p:spTree>
  </p:cSl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Echo/Eval Behaviour</a:t>
            </a:r>
          </a:p>
        </p:txBody>
      </p:sp>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571500"/>
                <a:gridCol w="647700"/>
                <a:gridCol w="3886200"/>
              </a:tblGrid>
              <a:tr h="0">
                <a:tc>
                  <a:txBody>
                    <a:bodyPr/>
                    <a:lstStyle/>
                    <a:p>
                      <a:pPr lvl="0" indent="0" marL="0">
                        <a:buNone/>
                      </a:pPr>
                      <a:r>
                        <a:rPr>
                          <a:latin typeface="Courier"/>
                        </a:rPr>
                        <a:t>eval</a:t>
                      </a:r>
                    </a:p>
                  </a:txBody>
                  <a:tcPr/>
                </a:tc>
                <a:tc>
                  <a:txBody>
                    <a:bodyPr/>
                    <a:lstStyle/>
                    <a:p>
                      <a:pPr lvl="0" indent="0" marL="0">
                        <a:buNone/>
                      </a:pPr>
                      <a:r>
                        <a:rPr>
                          <a:latin typeface="Courier"/>
                        </a:rPr>
                        <a:t>echo</a:t>
                      </a:r>
                    </a:p>
                  </a:txBody>
                  <a:tcPr/>
                </a:tc>
                <a:tc>
                  <a:txBody>
                    <a:bodyPr/>
                    <a:lstStyle/>
                    <a:p>
                      <a:pPr lvl="0" indent="0" marL="0">
                        <a:buNone/>
                      </a:pPr>
                      <a:r>
                        <a:rPr/>
                        <a:t>Result</a:t>
                      </a:r>
                    </a:p>
                  </a:txBody>
                  <a:tcPr/>
                </a:tc>
              </a:tr>
              <a:tr h="0">
                <a:tc>
                  <a:txBody>
                    <a:bodyPr/>
                    <a:lstStyle/>
                    <a:p>
                      <a:pPr lvl="0" indent="0" marL="0">
                        <a:buNone/>
                      </a:pPr>
                      <a:r>
                        <a:rPr>
                          <a:latin typeface="Courier"/>
                        </a:rPr>
                        <a:t>true</a:t>
                      </a:r>
                    </a:p>
                  </a:txBody>
                </a:tc>
                <a:tc>
                  <a:txBody>
                    <a:bodyPr/>
                    <a:lstStyle/>
                    <a:p>
                      <a:pPr lvl="0" indent="0" marL="0">
                        <a:buNone/>
                      </a:pPr>
                      <a:r>
                        <a:rPr>
                          <a:latin typeface="Courier"/>
                        </a:rPr>
                        <a:t>false</a:t>
                      </a:r>
                    </a:p>
                  </a:txBody>
                </a:tc>
                <a:tc>
                  <a:txBody>
                    <a:bodyPr/>
                    <a:lstStyle/>
                    <a:p>
                      <a:pPr lvl="0" indent="0" marL="0">
                        <a:buNone/>
                      </a:pPr>
                      <a:r>
                        <a:rPr/>
                        <a:t>Image only (default).</a:t>
                      </a:r>
                    </a:p>
                  </a:txBody>
                </a:tc>
              </a:tr>
              <a:tr h="0">
                <a:tc>
                  <a:txBody>
                    <a:bodyPr/>
                    <a:lstStyle/>
                    <a:p>
                      <a:pPr lvl="0" indent="0" marL="0">
                        <a:buNone/>
                      </a:pPr>
                      <a:r>
                        <a:rPr>
                          <a:latin typeface="Courier"/>
                        </a:rPr>
                        <a:t>true</a:t>
                      </a:r>
                    </a:p>
                  </a:txBody>
                </a:tc>
                <a:tc>
                  <a:txBody>
                    <a:bodyPr/>
                    <a:lstStyle/>
                    <a:p>
                      <a:pPr lvl="0" indent="0" marL="0">
                        <a:buNone/>
                      </a:pPr>
                      <a:r>
                        <a:rPr>
                          <a:latin typeface="Courier"/>
                        </a:rPr>
                        <a:t>true</a:t>
                      </a:r>
                    </a:p>
                  </a:txBody>
                </a:tc>
                <a:tc>
                  <a:txBody>
                    <a:bodyPr/>
                    <a:lstStyle/>
                    <a:p>
                      <a:pPr lvl="0" indent="0" marL="0">
                        <a:buNone/>
                      </a:pPr>
                      <a:r>
                        <a:rPr/>
                        <a:t>Source code block + image below.</a:t>
                      </a:r>
                    </a:p>
                  </a:txBody>
                </a:tc>
              </a:tr>
              <a:tr h="0">
                <a:tc>
                  <a:txBody>
                    <a:bodyPr/>
                    <a:lstStyle/>
                    <a:p>
                      <a:pPr lvl="0" indent="0" marL="0">
                        <a:buNone/>
                      </a:pPr>
                      <a:r>
                        <a:rPr>
                          <a:latin typeface="Courier"/>
                        </a:rPr>
                        <a:t>true</a:t>
                      </a:r>
                    </a:p>
                  </a:txBody>
                </a:tc>
                <a:tc>
                  <a:txBody>
                    <a:bodyPr/>
                    <a:lstStyle/>
                    <a:p>
                      <a:pPr lvl="0" indent="0" marL="0">
                        <a:buNone/>
                      </a:pPr>
                      <a:r>
                        <a:rPr>
                          <a:latin typeface="Courier"/>
                        </a:rPr>
                        <a:t>fenced</a:t>
                      </a:r>
                    </a:p>
                  </a:txBody>
                </a:tc>
                <a:tc>
                  <a:txBody>
                    <a:bodyPr/>
                    <a:lstStyle/>
                    <a:p>
                      <a:pPr lvl="0" indent="0" marL="0">
                        <a:buNone/>
                      </a:pPr>
                      <a:r>
                        <a:rPr/>
                        <a:t>Fenced source code block (with markers) + image.</a:t>
                      </a:r>
                    </a:p>
                  </a:txBody>
                </a:tc>
              </a:tr>
              <a:tr h="0">
                <a:tc>
                  <a:txBody>
                    <a:bodyPr/>
                    <a:lstStyle/>
                    <a:p>
                      <a:pPr lvl="0" indent="0" marL="0">
                        <a:buNone/>
                      </a:pPr>
                      <a:r>
                        <a:rPr>
                          <a:latin typeface="Courier"/>
                        </a:rPr>
                        <a:t>false</a:t>
                      </a:r>
                    </a:p>
                  </a:txBody>
                </a:tc>
                <a:tc>
                  <a:txBody>
                    <a:bodyPr/>
                    <a:lstStyle/>
                    <a:p>
                      <a:pPr lvl="0" indent="0" marL="0">
                        <a:buNone/>
                      </a:pPr>
                      <a:r>
                        <a:rPr>
                          <a:latin typeface="Courier"/>
                        </a:rPr>
                        <a:t>true</a:t>
                      </a:r>
                    </a:p>
                  </a:txBody>
                </a:tc>
                <a:tc>
                  <a:txBody>
                    <a:bodyPr/>
                    <a:lstStyle/>
                    <a:p>
                      <a:pPr lvl="0" indent="0" marL="0">
                        <a:buNone/>
                      </a:pPr>
                      <a:r>
                        <a:rPr/>
                        <a:t>Source code listing only.</a:t>
                      </a:r>
                    </a:p>
                  </a:txBody>
                </a:tc>
              </a:tr>
              <a:tr h="0">
                <a:tc>
                  <a:txBody>
                    <a:bodyPr/>
                    <a:lstStyle/>
                    <a:p>
                      <a:pPr lvl="0" indent="0" marL="0">
                        <a:buNone/>
                      </a:pPr>
                      <a:r>
                        <a:rPr>
                          <a:latin typeface="Courier"/>
                        </a:rPr>
                        <a:t>false</a:t>
                      </a:r>
                    </a:p>
                  </a:txBody>
                </a:tc>
                <a:tc>
                  <a:txBody>
                    <a:bodyPr/>
                    <a:lstStyle/>
                    <a:p>
                      <a:pPr lvl="0" indent="0" marL="0">
                        <a:buNone/>
                      </a:pPr>
                      <a:r>
                        <a:rPr>
                          <a:latin typeface="Courier"/>
                        </a:rPr>
                        <a:t>fenced</a:t>
                      </a:r>
                    </a:p>
                  </a:txBody>
                </a:tc>
                <a:tc>
                  <a:txBody>
                    <a:bodyPr/>
                    <a:lstStyle/>
                    <a:p>
                      <a:pPr lvl="0" indent="0" marL="0">
                        <a:buNone/>
                      </a:pPr>
                      <a:r>
                        <a:rPr/>
                        <a:t>Fenced source code listing only (with markers).</a:t>
                      </a:r>
                    </a:p>
                  </a:txBody>
                </a:tc>
              </a:tr>
              <a:tr h="0">
                <a:tc>
                  <a:txBody>
                    <a:bodyPr/>
                    <a:lstStyle/>
                    <a:p>
                      <a:pPr lvl="0" indent="0" marL="0">
                        <a:buNone/>
                      </a:pPr>
                      <a:r>
                        <a:rPr>
                          <a:latin typeface="Courier"/>
                        </a:rPr>
                        <a:t>false</a:t>
                      </a:r>
                    </a:p>
                  </a:txBody>
                </a:tc>
                <a:tc>
                  <a:txBody>
                    <a:bodyPr/>
                    <a:lstStyle/>
                    <a:p>
                      <a:pPr lvl="0" indent="0" marL="0">
                        <a:buNone/>
                      </a:pPr>
                      <a:r>
                        <a:rPr>
                          <a:latin typeface="Courier"/>
                        </a:rPr>
                        <a:t>false</a:t>
                      </a:r>
                    </a:p>
                  </a:txBody>
                </a:tc>
                <a:tc>
                  <a:txBody>
                    <a:bodyPr/>
                    <a:lstStyle/>
                    <a:p>
                      <a:pPr lvl="0" indent="0" marL="0">
                        <a:buNone/>
                      </a:pPr>
                      <a:r>
                        <a:rPr/>
                        <a:t>Nothing rendered (hidden block).</a:t>
                      </a:r>
                    </a:p>
                  </a:txBody>
                </a:tc>
              </a:tr>
            </a:tbl>
          </a:graphicData>
        </a:graphic>
      </p:graphicFrame>
    </p:spTree>
  </p:cSl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The </a:t>
            </a:r>
            <a:r>
              <a:rPr>
                <a:latin typeface="Courier"/>
              </a:rPr>
              <a:t>include</a:t>
            </a:r>
            <a:r>
              <a:rPr/>
              <a:t> and </a:t>
            </a:r>
            <a:r>
              <a:rPr>
                <a:latin typeface="Courier"/>
              </a:rPr>
              <a:t>output</a:t>
            </a:r>
            <a:r>
              <a:rPr/>
              <a:t> options take precedence over the eval/echo matrix:</a:t>
            </a:r>
          </a:p>
          <a:p>
            <a:pPr lvl="0"/>
            <a:r>
              <a:rPr>
                <a:latin typeface="Courier"/>
              </a:rPr>
              <a:t>include: false</a:t>
            </a:r>
            <a:r>
              <a:rPr/>
              <a:t> hides the entire block regardless of eval/echo settings.</a:t>
            </a:r>
          </a:p>
          <a:p>
            <a:pPr lvl="0"/>
            <a:r>
              <a:rPr>
                <a:latin typeface="Courier"/>
              </a:rPr>
              <a:t>output: false</a:t>
            </a:r>
            <a:r>
              <a:rPr/>
              <a:t> skips compilation and shows only the source code (if echo is enabled).</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Installation</a:t>
            </a:r>
          </a:p>
        </p:txBody>
      </p:sp>
      <p:sp>
        <p:nvSpPr>
          <p:cNvPr id="3" name="Content Placeholder 2"/>
          <p:cNvSpPr>
            <a:spLocks noGrp="1"/>
          </p:cNvSpPr>
          <p:nvPr>
            <p:ph idx="1"/>
          </p:nvPr>
        </p:nvSpPr>
        <p:spPr/>
        <p:txBody>
          <a:bodyPr/>
          <a:lstStyle/>
          <a:p>
            <a:pPr lvl="0" indent="0">
              <a:buNone/>
            </a:pPr>
            <a:r>
              <a:rPr>
                <a:latin typeface="Courier"/>
              </a:rPr>
              <a:t>quarto add mcanouil/quarto-typst-render@0.5.0</a:t>
            </a:r>
          </a:p>
          <a:p>
            <a:pPr lvl="0" indent="0" marL="0">
              <a:buNone/>
            </a:pPr>
            <a:r>
              <a:rPr/>
              <a:t>This will install the extension under the </a:t>
            </a:r>
            <a:r>
              <a:rPr>
                <a:latin typeface="Courier"/>
              </a:rPr>
              <a:t>_extensions</a:t>
            </a:r>
            <a:r>
              <a:rPr/>
              <a:t> subdirectory.</a:t>
            </a:r>
          </a:p>
          <a:p>
            <a:pPr lvl="0" indent="0" marL="0">
              <a:buNone/>
            </a:pPr>
            <a:r>
              <a:rPr/>
              <a:t>If you are using version control, you will want to check in this directory.</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Usage</a:t>
            </a:r>
          </a:p>
        </p:txBody>
      </p:sp>
      <p:sp>
        <p:nvSpPr>
          <p:cNvPr id="3" name="Content Placeholder 2"/>
          <p:cNvSpPr>
            <a:spLocks noGrp="1"/>
          </p:cNvSpPr>
          <p:nvPr>
            <p:ph idx="1"/>
          </p:nvPr>
        </p:nvSpPr>
        <p:spPr/>
        <p:txBody>
          <a:bodyPr/>
          <a:lstStyle/>
          <a:p>
            <a:pPr lvl="0" indent="0" marL="0">
              <a:buNone/>
            </a:pPr>
            <a:r>
              <a:rPr/>
              <a:t>To use the extension, add the following to your document’s front matter:</a:t>
            </a:r>
          </a:p>
          <a:p>
            <a:pPr lvl="0" indent="0">
              <a:buNone/>
            </a:pPr>
            <a:r>
              <a:rPr>
                <a:solidFill>
                  <a:srgbClr val="06287E"/>
                </a:solidFill>
                <a:latin typeface="Courier"/>
              </a:rPr>
              <a:t>filters</a:t>
            </a:r>
            <a:r>
              <a:rPr b="1">
                <a:solidFill>
                  <a:srgbClr val="007020"/>
                </a:solidFill>
                <a:latin typeface="Courier"/>
              </a:rPr>
              <a:t>:</a:t>
            </a:r>
            <a:br/>
            <a:r>
              <a:rPr>
                <a:solidFill>
                  <a:srgbClr val="7D9029"/>
                </a:solidFill>
                <a:latin typeface="Courier"/>
              </a:rPr>
              <a:t>  </a:t>
            </a:r>
            <a:r>
              <a:rPr b="1">
                <a:solidFill>
                  <a:srgbClr val="007020"/>
                </a:solidFill>
                <a:latin typeface="Courier"/>
              </a:rPr>
              <a:t>-</a:t>
            </a:r>
            <a:r>
              <a:rPr>
                <a:solidFill>
                  <a:srgbClr val="7D9029"/>
                </a:solidFill>
                <a:latin typeface="Courier"/>
              </a:rPr>
              <a:t> typst-render</a:t>
            </a:r>
          </a:p>
          <a:p>
            <a:pPr lvl="0" indent="0" marL="0">
              <a:buNone/>
            </a:pPr>
            <a:r>
              <a:rPr/>
              <a:t>For cross-referencing support, use timing control:</a:t>
            </a:r>
          </a:p>
          <a:p>
            <a:pPr lvl="0" indent="0">
              <a:buNone/>
            </a:pPr>
            <a:r>
              <a:rPr>
                <a:solidFill>
                  <a:srgbClr val="06287E"/>
                </a:solidFill>
                <a:latin typeface="Courier"/>
              </a:rPr>
              <a:t>filters</a:t>
            </a:r>
            <a:r>
              <a:rPr b="1">
                <a:solidFill>
                  <a:srgbClr val="007020"/>
                </a:solidFill>
                <a:latin typeface="Courier"/>
              </a:rPr>
              <a:t>:</a:t>
            </a:r>
            <a:br/>
            <a:r>
              <a:rPr>
                <a:solidFill>
                  <a:srgbClr val="7D9029"/>
                </a:solidFill>
                <a:latin typeface="Courier"/>
              </a:rPr>
              <a:t>  </a:t>
            </a:r>
            <a:r>
              <a:rPr b="1">
                <a:solidFill>
                  <a:srgbClr val="007020"/>
                </a:solidFill>
                <a:latin typeface="Courier"/>
              </a:rPr>
              <a:t>-</a:t>
            </a:r>
            <a:r>
              <a:rPr>
                <a:solidFill>
                  <a:srgbClr val="7D9029"/>
                </a:solidFill>
                <a:latin typeface="Courier"/>
              </a:rPr>
              <a:t> </a:t>
            </a:r>
            <a:r>
              <a:rPr>
                <a:solidFill>
                  <a:srgbClr val="06287E"/>
                </a:solidFill>
                <a:latin typeface="Courier"/>
              </a:rPr>
              <a:t>path</a:t>
            </a:r>
            <a:r>
              <a:rPr b="1">
                <a:solidFill>
                  <a:srgbClr val="007020"/>
                </a:solidFill>
                <a:latin typeface="Courier"/>
              </a:rPr>
              <a:t>:</a:t>
            </a:r>
            <a:r>
              <a:rPr>
                <a:solidFill>
                  <a:srgbClr val="7D9029"/>
                </a:solidFill>
                <a:latin typeface="Courier"/>
              </a:rPr>
              <a:t> typst-render</a:t>
            </a:r>
            <a:br/>
            <a:r>
              <a:rPr>
                <a:solidFill>
                  <a:srgbClr val="7D9029"/>
                </a:solidFill>
                <a:latin typeface="Courier"/>
              </a:rPr>
              <a:t>    </a:t>
            </a:r>
            <a:r>
              <a:rPr>
                <a:solidFill>
                  <a:srgbClr val="06287E"/>
                </a:solidFill>
                <a:latin typeface="Courier"/>
              </a:rPr>
              <a:t>at</a:t>
            </a:r>
            <a:r>
              <a:rPr b="1">
                <a:solidFill>
                  <a:srgbClr val="007020"/>
                </a:solidFill>
                <a:latin typeface="Courier"/>
              </a:rPr>
              <a:t>:</a:t>
            </a:r>
            <a:r>
              <a:rPr>
                <a:solidFill>
                  <a:srgbClr val="7D9029"/>
                </a:solidFill>
                <a:latin typeface="Courier"/>
              </a:rPr>
              <a:t> pre-quarto</a:t>
            </a:r>
          </a:p>
          <a:p>
            <a:pPr lvl="0" indent="0" marL="0">
              <a:buNone/>
            </a:pPr>
            <a:r>
              <a:rPr/>
              <a:t>Then write Typst code blocks in your document:</a:t>
            </a:r>
          </a:p>
          <a:p>
            <a:pPr lvl="0" indent="0">
              <a:buNone/>
            </a:pPr>
            <a:r>
              <a:rPr b="1" i="1">
                <a:solidFill>
                  <a:srgbClr val="60A0B0"/>
                </a:solidFill>
                <a:latin typeface="Courier"/>
              </a:rPr>
              <a:t>```{typst}</a:t>
            </a:r>
            <a:br/>
            <a:r>
              <a:rPr b="1" i="1">
                <a:solidFill>
                  <a:srgbClr val="60A0B0"/>
                </a:solidFill>
                <a:latin typeface="Courier"/>
              </a:rPr>
              <a:t>#set text(size: 16pt)</a:t>
            </a:r>
            <a:br/>
            <a:r>
              <a:rPr b="1" i="1">
                <a:solidFill>
                  <a:srgbClr val="60A0B0"/>
                </a:solidFill>
                <a:latin typeface="Courier"/>
              </a:rPr>
              <a:t>Hello from *Typst*!</a:t>
            </a:r>
            <a:br/>
            <a:r>
              <a:rPr b="1" i="1">
                <a:solidFill>
                  <a:srgbClr val="60A0B0"/>
                </a:solidFill>
                <a:latin typeface="Courier"/>
              </a:rPr>
              <a:t>```</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Basic Usage</a:t>
            </a:r>
          </a:p>
        </p:txBody>
      </p:sp>
      <p:sp>
        <p:nvSpPr>
          <p:cNvPr id="4" name="Text Placeholder 3"/>
          <p:cNvSpPr>
            <a:spLocks noGrp="1"/>
          </p:cNvSpPr>
          <p:nvPr>
            <p:ph idx="2" sz="half" type="body"/>
          </p:nvPr>
        </p:nvSpPr>
        <p:spPr/>
        <p:txBody>
          <a:bodyPr/>
          <a:lstStyle/>
          <a:p>
            <a:pPr lvl="0" indent="0" marL="0">
              <a:buNone/>
            </a:pPr>
            <a:r>
              <a:rPr/>
              <a:t>A simple Typst block rendered as an image:</a:t>
            </a:r>
          </a:p>
          <a:p>
            <a:pPr lvl="0" indent="0">
              <a:buNone/>
            </a:pPr>
            <a:r>
              <a:rPr b="1" i="1">
                <a:solidFill>
                  <a:srgbClr val="60A0B0"/>
                </a:solidFill>
                <a:latin typeface="Courier"/>
              </a:rPr>
              <a:t>```{typst}</a:t>
            </a:r>
            <a:br/>
            <a:r>
              <a:rPr b="1" i="1">
                <a:solidFill>
                  <a:srgbClr val="60A0B0"/>
                </a:solidFill>
                <a:latin typeface="Courier"/>
              </a:rPr>
              <a:t>#set text(size: 16pt)</a:t>
            </a:r>
            <a:br/>
            <a:r>
              <a:rPr b="1" i="1">
                <a:solidFill>
                  <a:srgbClr val="60A0B0"/>
                </a:solidFill>
                <a:latin typeface="Courier"/>
              </a:rPr>
              <a:t>Hello from *Typst*!</a:t>
            </a:r>
            <a:br/>
            <a:r>
              <a:rPr b="1" i="1">
                <a:solidFill>
                  <a:srgbClr val="60A0B0"/>
                </a:solidFill>
                <a:latin typeface="Courier"/>
              </a:rPr>
              <a:t>This is rendered as an image in non-Typst outputs.</a:t>
            </a:r>
            <a:br/>
            <a:r>
              <a:rPr b="1" i="1">
                <a:solidFill>
                  <a:srgbClr val="60A0B0"/>
                </a:solidFill>
                <a:latin typeface="Courier"/>
              </a:rPr>
              <a:t>```</a:t>
            </a:r>
          </a:p>
        </p:txBody>
      </p:sp>
      <p:pic>
        <p:nvPicPr>
          <p:cNvPr descr=".quarto/typst-render/example/typst-block-1-60556d1a1.png" id="0" name="Picture 1"/>
          <p:cNvPicPr>
            <a:picLocks noGrp="1" noChangeAspect="1"/>
          </p:cNvPicPr>
          <p:nvPr/>
        </p:nvPicPr>
        <p:blipFill>
          <a:blip r:embed="rId2"/>
          <a:stretch>
            <a:fillRect/>
          </a:stretch>
        </p:blipFill>
        <p:spPr bwMode="auto">
          <a:xfrm>
            <a:off x="3568700" y="1993900"/>
            <a:ext cx="5105400" cy="2921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Per-Block Options</a:t>
            </a:r>
          </a:p>
        </p:txBody>
      </p:sp>
      <p:sp>
        <p:nvSpPr>
          <p:cNvPr id="4" name="Text Placeholder 3"/>
          <p:cNvSpPr>
            <a:spLocks noGrp="1"/>
          </p:cNvSpPr>
          <p:nvPr>
            <p:ph idx="2" sz="half" type="body"/>
          </p:nvPr>
        </p:nvSpPr>
        <p:spPr/>
        <p:txBody>
          <a:bodyPr/>
          <a:lstStyle/>
          <a:p>
            <a:pPr lvl="0" indent="0" marL="0">
              <a:buNone/>
            </a:pPr>
            <a:r>
              <a:rPr/>
              <a:t>Use comment+pipe syntax (</a:t>
            </a:r>
            <a:r>
              <a:rPr>
                <a:latin typeface="Courier"/>
              </a:rPr>
              <a:t>//| key: value</a:t>
            </a:r>
            <a:r>
              <a:rPr/>
              <a:t>) at the top of the code block to set per-block options.</a:t>
            </a:r>
          </a:p>
          <a:p>
            <a:pPr lvl="0" indent="0" marL="0">
              <a:spcBef>
                <a:spcPts val="3000"/>
              </a:spcBef>
              <a:buNone/>
            </a:pPr>
            <a:r>
              <a:rPr b="1"/>
              <a:t>Page Dimensions</a:t>
            </a:r>
          </a:p>
          <a:p>
            <a:pPr lvl="0" indent="0" marL="0">
              <a:buNone/>
            </a:pPr>
            <a:r>
              <a:rPr/>
              <a:t>Control the width, height, and margin of the rendered image page. These options set the Typst page dimensions for image compilation (non-Typst output formats). In native Typst output, </a:t>
            </a:r>
            <a:r>
              <a:rPr>
                <a:latin typeface="Courier"/>
              </a:rPr>
              <a:t>width</a:t>
            </a:r>
            <a:r>
              <a:rPr/>
              <a:t> and </a:t>
            </a:r>
            <a:r>
              <a:rPr>
                <a:latin typeface="Courier"/>
              </a:rPr>
              <a:t>height</a:t>
            </a:r>
            <a:r>
              <a:rPr/>
              <a:t> are ignored; </a:t>
            </a:r>
            <a:r>
              <a:rPr>
                <a:latin typeface="Courier"/>
              </a:rPr>
              <a:t>margin</a:t>
            </a:r>
            <a:r>
              <a:rPr/>
              <a:t> is applied as block </a:t>
            </a:r>
            <a:r>
              <a:rPr>
                <a:latin typeface="Courier"/>
              </a:rPr>
              <a:t>inset</a:t>
            </a:r>
            <a:r>
              <a:rPr/>
              <a:t>.</a:t>
            </a:r>
          </a:p>
          <a:p>
            <a:pPr lvl="0" indent="0">
              <a:buNone/>
            </a:pPr>
            <a:r>
              <a:rPr b="1" i="1">
                <a:solidFill>
                  <a:srgbClr val="60A0B0"/>
                </a:solidFill>
                <a:latin typeface="Courier"/>
              </a:rPr>
              <a:t>```{typst}</a:t>
            </a:r>
            <a:br/>
            <a:r>
              <a:rPr b="1" i="1">
                <a:solidFill>
                  <a:srgbClr val="60A0B0"/>
                </a:solidFill>
                <a:latin typeface="Courier"/>
              </a:rPr>
              <a:t>//| width: 12cm</a:t>
            </a:r>
            <a:br/>
            <a:r>
              <a:rPr b="1" i="1">
                <a:solidFill>
                  <a:srgbClr val="60A0B0"/>
                </a:solidFill>
                <a:latin typeface="Courier"/>
              </a:rPr>
              <a:t>//| height: auto</a:t>
            </a:r>
            <a:br/>
            <a:r>
              <a:rPr b="1" i="1">
                <a:solidFill>
                  <a:srgbClr val="60A0B0"/>
                </a:solidFill>
                <a:latin typeface="Courier"/>
              </a:rPr>
              <a:t>//| margin: 1em</a:t>
            </a:r>
            <a:br/>
            <a:r>
              <a:rPr b="1" i="1">
                <a:solidFill>
                  <a:srgbClr val="60A0B0"/>
                </a:solidFill>
                <a:latin typeface="Courier"/>
              </a:rPr>
              <a:t>#set text(size: 14pt, fill: eastern)</a:t>
            </a:r>
            <a:br/>
            <a:r>
              <a:rPr b="1" i="1">
                <a:solidFill>
                  <a:srgbClr val="60A0B0"/>
                </a:solidFill>
                <a:latin typeface="Courier"/>
              </a:rPr>
              <a:t>#align(center)[</a:t>
            </a:r>
            <a:br/>
            <a:r>
              <a:rPr b="1" i="1">
                <a:solidFill>
                  <a:srgbClr val="60A0B0"/>
                </a:solidFill>
                <a:latin typeface="Courier"/>
              </a:rPr>
              <a:t>  #box(</a:t>
            </a:r>
            <a:br/>
            <a:r>
              <a:rPr b="1" i="1">
                <a:solidFill>
                  <a:srgbClr val="60A0B0"/>
                </a:solidFill>
                <a:latin typeface="Courier"/>
              </a:rPr>
              <a:t>    fill: luma(240),</a:t>
            </a:r>
            <a:br/>
            <a:r>
              <a:rPr b="1" i="1">
                <a:solidFill>
                  <a:srgbClr val="60A0B0"/>
                </a:solidFill>
                <a:latin typeface="Courier"/>
              </a:rPr>
              <a:t>    inset: 1em,</a:t>
            </a:r>
            <a:br/>
            <a:r>
              <a:rPr b="1" i="1">
                <a:solidFill>
                  <a:srgbClr val="60A0B0"/>
                </a:solidFill>
                <a:latin typeface="Courier"/>
              </a:rPr>
              <a:t>    radius: 4pt,</a:t>
            </a:r>
            <a:br/>
            <a:r>
              <a:rPr b="1" i="1">
                <a:solidFill>
                  <a:srgbClr val="60A0B0"/>
                </a:solidFill>
                <a:latin typeface="Courier"/>
              </a:rPr>
              <a:t>  )[A styled box with custom dimensions.]</a:t>
            </a:r>
            <a:br/>
            <a:r>
              <a:rPr b="1" i="1">
                <a:solidFill>
                  <a:srgbClr val="60A0B0"/>
                </a:solidFill>
                <a:latin typeface="Courier"/>
              </a:rPr>
              <a:t>]</a:t>
            </a:r>
            <a:br/>
            <a:r>
              <a:rPr b="1" i="1">
                <a:solidFill>
                  <a:srgbClr val="60A0B0"/>
                </a:solidFill>
                <a:latin typeface="Courier"/>
              </a:rPr>
              <a:t>```</a:t>
            </a:r>
          </a:p>
        </p:txBody>
      </p:sp>
      <p:pic>
        <p:nvPicPr>
          <p:cNvPr descr=".quarto/typst-render/example/typst-block-2-609122ef1.png" id="0" name="Picture 1"/>
          <p:cNvPicPr>
            <a:picLocks noGrp="1" noChangeAspect="1"/>
          </p:cNvPicPr>
          <p:nvPr/>
        </p:nvPicPr>
        <p:blipFill>
          <a:blip r:embed="rId2"/>
          <a:stretch>
            <a:fillRect/>
          </a:stretch>
        </p:blipFill>
        <p:spPr bwMode="auto">
          <a:xfrm>
            <a:off x="3568700" y="1651000"/>
            <a:ext cx="5105400" cy="9779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Image Format and DPI</a:t>
            </a:r>
          </a:p>
          <a:p>
            <a:pPr lvl="0" indent="0" marL="0">
              <a:buNone/>
            </a:pPr>
            <a:r>
              <a:rPr/>
              <a:t>Set the output image format and resolution:</a:t>
            </a:r>
          </a:p>
          <a:p>
            <a:pPr lvl="0" indent="0">
              <a:buNone/>
            </a:pPr>
            <a:r>
              <a:rPr b="1" i="1">
                <a:solidFill>
                  <a:srgbClr val="60A0B0"/>
                </a:solidFill>
                <a:latin typeface="Courier"/>
              </a:rPr>
              <a:t>```{typst}</a:t>
            </a:r>
            <a:br/>
            <a:r>
              <a:rPr b="1" i="1">
                <a:solidFill>
                  <a:srgbClr val="60A0B0"/>
                </a:solidFill>
                <a:latin typeface="Courier"/>
              </a:rPr>
              <a:t>//| format: png</a:t>
            </a:r>
            <a:br/>
            <a:r>
              <a:rPr b="1" i="1">
                <a:solidFill>
                  <a:srgbClr val="60A0B0"/>
                </a:solidFill>
                <a:latin typeface="Courier"/>
              </a:rPr>
              <a:t>//| dpi: 288</a:t>
            </a:r>
            <a:br/>
            <a:r>
              <a:rPr b="1" i="1">
                <a:solidFill>
                  <a:srgbClr val="60A0B0"/>
                </a:solidFill>
                <a:latin typeface="Courier"/>
              </a:rPr>
              <a:t>#set text(size: 14pt)</a:t>
            </a:r>
            <a:br/>
            <a:r>
              <a:rPr b="1" i="1">
                <a:solidFill>
                  <a:srgbClr val="60A0B0"/>
                </a:solidFill>
                <a:latin typeface="Courier"/>
              </a:rPr>
              <a:t>#align(center)[High-resolution PNG output.]</a:t>
            </a:r>
            <a:br/>
            <a:r>
              <a:rPr b="1" i="1">
                <a:solidFill>
                  <a:srgbClr val="60A0B0"/>
                </a:solidFill>
                <a:latin typeface="Courier"/>
              </a:rPr>
              <a:t>```</a:t>
            </a:r>
          </a:p>
        </p:txBody>
      </p:sp>
      <p:pic>
        <p:nvPicPr>
          <p:cNvPr descr=".quarto/typst-render/example/typst-block-3-9d6053cb1.png" id="0" name="Picture 1"/>
          <p:cNvPicPr>
            <a:picLocks noGrp="1" noChangeAspect="1"/>
          </p:cNvPicPr>
          <p:nvPr/>
        </p:nvPicPr>
        <p:blipFill>
          <a:blip r:embed="rId2"/>
          <a:stretch>
            <a:fillRect/>
          </a:stretch>
        </p:blipFill>
        <p:spPr bwMode="auto">
          <a:xfrm>
            <a:off x="3568700" y="1816100"/>
            <a:ext cx="5105400" cy="6604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idx="2" sz="half" type="body"/>
          </p:nvPr>
        </p:nvSpPr>
        <p:spPr/>
        <p:txBody>
          <a:bodyPr/>
          <a:lstStyle/>
          <a:p>
            <a:pPr lvl="0" indent="0" marL="0">
              <a:spcBef>
                <a:spcPts val="3000"/>
              </a:spcBef>
              <a:buNone/>
            </a:pPr>
            <a:r>
              <a:rPr b="1"/>
              <a:t>Background Colour</a:t>
            </a:r>
          </a:p>
          <a:p>
            <a:pPr lvl="0" indent="0" marL="0">
              <a:buNone/>
            </a:pPr>
            <a:r>
              <a:rPr/>
              <a:t>Set a fill colour for the rendered image page. In native Typst output, the colour is applied as block </a:t>
            </a:r>
            <a:r>
              <a:rPr>
                <a:latin typeface="Courier"/>
              </a:rPr>
              <a:t>fill</a:t>
            </a:r>
            <a:r>
              <a:rPr/>
              <a:t>.</a:t>
            </a:r>
          </a:p>
          <a:p>
            <a:pPr lvl="0" indent="0">
              <a:buNone/>
            </a:pPr>
            <a:r>
              <a:rPr b="1" i="1">
                <a:solidFill>
                  <a:srgbClr val="60A0B0"/>
                </a:solidFill>
                <a:latin typeface="Courier"/>
              </a:rPr>
              <a:t>```{typst}</a:t>
            </a:r>
            <a:br/>
            <a:r>
              <a:rPr b="1" i="1">
                <a:solidFill>
                  <a:srgbClr val="60A0B0"/>
                </a:solidFill>
                <a:latin typeface="Courier"/>
              </a:rPr>
              <a:t>//| background: luma(245)</a:t>
            </a:r>
            <a:br/>
            <a:r>
              <a:rPr b="1" i="1">
                <a:solidFill>
                  <a:srgbClr val="60A0B0"/>
                </a:solidFill>
                <a:latin typeface="Courier"/>
              </a:rPr>
              <a:t>//| width: 8cm</a:t>
            </a:r>
            <a:br/>
            <a:r>
              <a:rPr b="1" i="1">
                <a:solidFill>
                  <a:srgbClr val="60A0B0"/>
                </a:solidFill>
                <a:latin typeface="Courier"/>
              </a:rPr>
              <a:t>//| margin: 1em</a:t>
            </a:r>
            <a:br/>
            <a:r>
              <a:rPr b="1" i="1">
                <a:solidFill>
                  <a:srgbClr val="60A0B0"/>
                </a:solidFill>
                <a:latin typeface="Courier"/>
              </a:rPr>
              <a:t>#set text(size: 14pt)</a:t>
            </a:r>
            <a:br/>
            <a:r>
              <a:rPr b="1" i="1">
                <a:solidFill>
                  <a:srgbClr val="60A0B0"/>
                </a:solidFill>
                <a:latin typeface="Courier"/>
              </a:rPr>
              <a:t>#align(center)[</a:t>
            </a:r>
            <a:br/>
            <a:r>
              <a:rPr b="1" i="1">
                <a:solidFill>
                  <a:srgbClr val="60A0B0"/>
                </a:solidFill>
                <a:latin typeface="Courier"/>
              </a:rPr>
              <a:t>  Content with a light grey background.</a:t>
            </a:r>
            <a:br/>
            <a:r>
              <a:rPr b="1" i="1">
                <a:solidFill>
                  <a:srgbClr val="60A0B0"/>
                </a:solidFill>
                <a:latin typeface="Courier"/>
              </a:rPr>
              <a:t>]</a:t>
            </a:r>
            <a:br/>
            <a:r>
              <a:rPr b="1" i="1">
                <a:solidFill>
                  <a:srgbClr val="60A0B0"/>
                </a:solidFill>
                <a:latin typeface="Courier"/>
              </a:rPr>
              <a:t>```</a:t>
            </a:r>
          </a:p>
        </p:txBody>
      </p:sp>
      <p:pic>
        <p:nvPicPr>
          <p:cNvPr descr=".quarto/typst-render/example/typst-block-4-5bc79de31.png" id="0" name="Picture 1"/>
          <p:cNvPicPr>
            <a:picLocks noGrp="1" noChangeAspect="1"/>
          </p:cNvPicPr>
          <p:nvPr/>
        </p:nvPicPr>
        <p:blipFill>
          <a:blip r:embed="rId2"/>
          <a:stretch>
            <a:fillRect/>
          </a:stretch>
        </p:blipFill>
        <p:spPr bwMode="auto">
          <a:xfrm>
            <a:off x="3568700" y="1511300"/>
            <a:ext cx="5105400" cy="12446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Cross-Referencing</a:t>
            </a:r>
          </a:p>
        </p:txBody>
      </p:sp>
      <p:sp>
        <p:nvSpPr>
          <p:cNvPr id="4" name="Text Placeholder 3"/>
          <p:cNvSpPr>
            <a:spLocks noGrp="1"/>
          </p:cNvSpPr>
          <p:nvPr>
            <p:ph idx="2" sz="half" type="body"/>
          </p:nvPr>
        </p:nvSpPr>
        <p:spPr/>
        <p:txBody>
          <a:bodyPr/>
          <a:lstStyle/>
          <a:p>
            <a:pPr lvl="0" indent="0" marL="0">
              <a:buNone/>
            </a:pPr>
            <a:r>
              <a:rPr/>
              <a:t>Use </a:t>
            </a:r>
            <a:r>
              <a:rPr>
                <a:latin typeface="Courier"/>
              </a:rPr>
              <a:t>//| label:</a:t>
            </a:r>
            <a:r>
              <a:rPr/>
              <a:t> and </a:t>
            </a:r>
            <a:r>
              <a:rPr>
                <a:latin typeface="Courier"/>
              </a:rPr>
              <a:t>//| cap:</a:t>
            </a:r>
            <a:r>
              <a:rPr/>
              <a:t> for Quarto cross-references. Generic </a:t>
            </a:r>
            <a:r>
              <a:rPr>
                <a:latin typeface="Courier"/>
              </a:rPr>
              <a:t>cap</a:t>
            </a:r>
            <a:r>
              <a:rPr/>
              <a:t> and </a:t>
            </a:r>
            <a:r>
              <a:rPr>
                <a:latin typeface="Courier"/>
              </a:rPr>
              <a:t>alt</a:t>
            </a:r>
            <a:r>
              <a:rPr/>
              <a:t> options work with any label prefix. Prefix-specific variants (e.g., </a:t>
            </a:r>
            <a:r>
              <a:rPr>
                <a:latin typeface="Courier"/>
              </a:rPr>
              <a:t>fig-cap</a:t>
            </a:r>
            <a:r>
              <a:rPr/>
              <a:t>, </a:t>
            </a:r>
            <a:r>
              <a:rPr>
                <a:latin typeface="Courier"/>
              </a:rPr>
              <a:t>tbl-alt</a:t>
            </a:r>
            <a:r>
              <a:rPr/>
              <a:t>) override the generic options when the label matches. Any Quarto cross-reference type is supported (</a:t>
            </a:r>
            <a:r>
              <a:rPr>
                <a:latin typeface="Courier"/>
              </a:rPr>
              <a:t>fig-</a:t>
            </a:r>
            <a:r>
              <a:rPr/>
              <a:t>, </a:t>
            </a:r>
            <a:r>
              <a:rPr>
                <a:latin typeface="Courier"/>
              </a:rPr>
              <a:t>tbl-</a:t>
            </a:r>
            <a:r>
              <a:rPr/>
              <a:t>, </a:t>
            </a:r>
            <a:r>
              <a:rPr>
                <a:latin typeface="Courier"/>
              </a:rPr>
              <a:t>lst-</a:t>
            </a:r>
            <a:r>
              <a:rPr/>
              <a:t>, etc.), including custom types.</a:t>
            </a:r>
          </a:p>
          <a:p>
            <a:pPr lvl="0" indent="0" marL="0">
              <a:buNone/>
            </a:pPr>
            <a:r>
              <a:rPr/>
              <a:t>See Figure 1 for a captioned figure.</a:t>
            </a:r>
          </a:p>
          <a:p>
            <a:pPr lvl="0" indent="0">
              <a:buNone/>
            </a:pPr>
            <a:r>
              <a:rPr b="1" i="1">
                <a:solidFill>
                  <a:srgbClr val="60A0B0"/>
                </a:solidFill>
                <a:latin typeface="Courier"/>
              </a:rPr>
              <a:t>```{typst}</a:t>
            </a:r>
            <a:br/>
            <a:r>
              <a:rPr b="1" i="1">
                <a:solidFill>
                  <a:srgbClr val="60A0B0"/>
                </a:solidFill>
                <a:latin typeface="Courier"/>
              </a:rPr>
              <a:t>//| label: fig-typst-shapes</a:t>
            </a:r>
            <a:br/>
            <a:r>
              <a:rPr b="1" i="1">
                <a:solidFill>
                  <a:srgbClr val="60A0B0"/>
                </a:solidFill>
                <a:latin typeface="Courier"/>
              </a:rPr>
              <a:t>//| cap: "A simple Typst diagram with shapes."</a:t>
            </a:r>
            <a:br/>
            <a:r>
              <a:rPr b="1" i="1">
                <a:solidFill>
                  <a:srgbClr val="60A0B0"/>
                </a:solidFill>
                <a:latin typeface="Courier"/>
              </a:rPr>
              <a:t>//| alt: "A blue circle and orange rectangle arranged horizontally."</a:t>
            </a:r>
            <a:br/>
            <a:r>
              <a:rPr b="1" i="1">
                <a:solidFill>
                  <a:srgbClr val="60A0B0"/>
                </a:solidFill>
                <a:latin typeface="Courier"/>
              </a:rPr>
              <a:t>#set text(size: 12pt)</a:t>
            </a:r>
            <a:br/>
            <a:r>
              <a:rPr b="1" i="1">
                <a:solidFill>
                  <a:srgbClr val="60A0B0"/>
                </a:solidFill>
                <a:latin typeface="Courier"/>
              </a:rPr>
              <a:t>#align(center)[</a:t>
            </a:r>
            <a:br/>
            <a:r>
              <a:rPr b="1" i="1">
                <a:solidFill>
                  <a:srgbClr val="60A0B0"/>
                </a:solidFill>
                <a:latin typeface="Courier"/>
              </a:rPr>
              <a:t>  #stack(dir: ltr, spacing: 1em)[</a:t>
            </a:r>
            <a:br/>
            <a:r>
              <a:rPr b="1" i="1">
                <a:solidFill>
                  <a:srgbClr val="60A0B0"/>
                </a:solidFill>
                <a:latin typeface="Courier"/>
              </a:rPr>
              <a:t>    #circle(radius: 1cm, fill: blue.lighten(60%))</a:t>
            </a:r>
            <a:br/>
            <a:r>
              <a:rPr b="1" i="1">
                <a:solidFill>
                  <a:srgbClr val="60A0B0"/>
                </a:solidFill>
                <a:latin typeface="Courier"/>
              </a:rPr>
              <a:t>  ][</a:t>
            </a:r>
            <a:br/>
            <a:r>
              <a:rPr b="1" i="1">
                <a:solidFill>
                  <a:srgbClr val="60A0B0"/>
                </a:solidFill>
                <a:latin typeface="Courier"/>
              </a:rPr>
              <a:t>    #rect(width: 2cm, height: 2cm, fill: orange.lighten(60%))</a:t>
            </a:r>
            <a:br/>
            <a:r>
              <a:rPr b="1" i="1">
                <a:solidFill>
                  <a:srgbClr val="60A0B0"/>
                </a:solidFill>
                <a:latin typeface="Courier"/>
              </a:rPr>
              <a:t>  ]</a:t>
            </a:r>
            <a:br/>
            <a:r>
              <a:rPr b="1" i="1">
                <a:solidFill>
                  <a:srgbClr val="60A0B0"/>
                </a:solidFill>
                <a:latin typeface="Courier"/>
              </a:rPr>
              <a:t>]</a:t>
            </a:r>
            <a:br/>
            <a:r>
              <a:rPr b="1" i="1">
                <a:solidFill>
                  <a:srgbClr val="60A0B0"/>
                </a:solidFill>
                <a:latin typeface="Courier"/>
              </a:rPr>
              <a:t>```</a:t>
            </a:r>
          </a:p>
        </p:txBody>
      </p:sp>
      <p:pic>
        <p:nvPicPr>
          <p:cNvPr descr=".quarto/typst-render/example/typst-fig-typst-shapes-f1d008581.png" id="0" name="Picture 1"/>
          <p:cNvPicPr>
            <a:picLocks noGrp="1" noChangeAspect="1"/>
          </p:cNvPicPr>
          <p:nvPr/>
        </p:nvPicPr>
        <p:blipFill>
          <a:blip r:embed="rId2"/>
          <a:stretch>
            <a:fillRect/>
          </a:stretch>
        </p:blipFill>
        <p:spPr bwMode="auto">
          <a:xfrm>
            <a:off x="3568700" y="863600"/>
            <a:ext cx="5105400" cy="2540000"/>
          </a:xfrm>
          <a:prstGeom prst="rect">
            <a:avLst/>
          </a:prstGeom>
          <a:noFill/>
          <a:ln w="9525">
            <a:noFill/>
            <a:headEnd/>
            <a:tailEnd/>
          </a:ln>
        </p:spPr>
      </p:pic>
      <p:sp>
        <p:nvSpPr>
          <p:cNvPr id="1" name="TextBox 3"/>
          <p:cNvSpPr txBox="1"/>
          <p:nvPr>
            <p:ph idx="1"/>
          </p:nvPr>
        </p:nvSpPr>
        <p:spPr>
          <a:xfrm>
            <a:off x="3568700" y="4076700"/>
            <a:ext cx="5105400" cy="508000"/>
          </a:xfrm>
          <a:prstGeom prst="rect">
            <a:avLst/>
          </a:prstGeom>
          <a:noFill/>
        </p:spPr>
        <p:txBody>
          <a:bodyPr/>
          <a:lstStyle/>
          <a:p>
            <a:pPr lvl="0" indent="0" marL="0" algn="ctr">
              <a:buNone/>
            </a:pPr>
            <a:r>
              <a:rPr/>
              <a:t>Figure 1: A simple Typst diagram with shapes.</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Typst Render</dc:title>
  <dc:creator>Mickaël CANOUIL, Ph.D.</dc:creator>
  <cp:keywords/>
  <dcterms:created xsi:type="dcterms:W3CDTF">2026-03-10T17:25:18Z</dcterms:created>
  <dcterms:modified xsi:type="dcterms:W3CDTF">2026-03-10T17:25:18Z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hors">
    <vt:lpwstr/>
  </property>
  <property fmtid="{D5CDD505-2E9C-101B-9397-08002B2CF9AE}" pid="3" name="biblio-config">
    <vt:lpwstr>True</vt:lpwstr>
  </property>
  <property fmtid="{D5CDD505-2E9C-101B-9397-08002B2CF9AE}" pid="4" name="by-author">
    <vt:lpwstr/>
  </property>
  <property fmtid="{D5CDD505-2E9C-101B-9397-08002B2CF9AE}" pid="5" name="engines">
    <vt:lpwstr/>
  </property>
  <property fmtid="{D5CDD505-2E9C-101B-9397-08002B2CF9AE}" pid="6" name="extensions">
    <vt:lpwstr/>
  </property>
  <property fmtid="{D5CDD505-2E9C-101B-9397-08002B2CF9AE}" pid="7" name="header-includes">
    <vt:lpwstr/>
  </property>
  <property fmtid="{D5CDD505-2E9C-101B-9397-08002B2CF9AE}" pid="8" name="include-after">
    <vt:lpwstr/>
  </property>
  <property fmtid="{D5CDD505-2E9C-101B-9397-08002B2CF9AE}" pid="9" name="include-before">
    <vt:lpwstr/>
  </property>
  <property fmtid="{D5CDD505-2E9C-101B-9397-08002B2CF9AE}" pid="10" name="labels">
    <vt:lpwstr/>
  </property>
  <property fmtid="{D5CDD505-2E9C-101B-9397-08002B2CF9AE}" pid="11" name="subtitle">
    <vt:lpwstr>Quarto Extension</vt:lpwstr>
  </property>
  <property fmtid="{D5CDD505-2E9C-101B-9397-08002B2CF9AE}" pid="12" name="toc-title">
    <vt:lpwstr>Table of contents</vt:lpwstr>
  </property>
</Properties>
</file>